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78" r:id="rId2"/>
    <p:sldId id="261" r:id="rId3"/>
    <p:sldId id="262" r:id="rId4"/>
    <p:sldId id="288" r:id="rId5"/>
    <p:sldId id="275" r:id="rId6"/>
    <p:sldId id="277" r:id="rId7"/>
    <p:sldId id="263" r:id="rId8"/>
    <p:sldId id="282" r:id="rId9"/>
    <p:sldId id="256" r:id="rId10"/>
    <p:sldId id="257" r:id="rId11"/>
    <p:sldId id="264" r:id="rId12"/>
    <p:sldId id="279" r:id="rId13"/>
    <p:sldId id="265" r:id="rId14"/>
    <p:sldId id="267" r:id="rId15"/>
    <p:sldId id="280" r:id="rId16"/>
    <p:sldId id="283" r:id="rId17"/>
    <p:sldId id="287" r:id="rId18"/>
    <p:sldId id="266" r:id="rId19"/>
    <p:sldId id="284" r:id="rId20"/>
    <p:sldId id="286" r:id="rId21"/>
    <p:sldId id="269" r:id="rId22"/>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048" userDrawn="1">
          <p15:clr>
            <a:srgbClr val="A4A3A4"/>
          </p15:clr>
        </p15:guide>
        <p15:guide id="4" pos="4608" userDrawn="1">
          <p15:clr>
            <a:srgbClr val="A4A3A4"/>
          </p15:clr>
        </p15:guide>
        <p15:guide id="5" orient="horz" pos="288" userDrawn="1">
          <p15:clr>
            <a:srgbClr val="A4A3A4"/>
          </p15:clr>
        </p15:guide>
        <p15:guide id="6" pos="312" userDrawn="1">
          <p15:clr>
            <a:srgbClr val="A4A3A4"/>
          </p15:clr>
        </p15:guide>
        <p15:guide id="9" orient="horz" pos="576" userDrawn="1">
          <p15:clr>
            <a:srgbClr val="A4A3A4"/>
          </p15:clr>
        </p15:guide>
        <p15:guide id="13" orient="horz" pos="7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6CD0"/>
    <a:srgbClr val="E6674A"/>
    <a:srgbClr val="C93698"/>
    <a:srgbClr val="F0B959"/>
    <a:srgbClr val="01FFFF"/>
    <a:srgbClr val="668E3C"/>
    <a:srgbClr val="D9B200"/>
    <a:srgbClr val="754B23"/>
    <a:srgbClr val="D0D7A1"/>
    <a:srgbClr val="88A4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65" autoAdjust="0"/>
    <p:restoredTop sz="94660"/>
  </p:normalViewPr>
  <p:slideViewPr>
    <p:cSldViewPr snapToGrid="0" showGuides="1">
      <p:cViewPr varScale="1">
        <p:scale>
          <a:sx n="79" d="100"/>
          <a:sy n="79" d="100"/>
        </p:scale>
        <p:origin x="3234" y="108"/>
      </p:cViewPr>
      <p:guideLst>
        <p:guide orient="horz" pos="6048"/>
        <p:guide pos="4608"/>
        <p:guide orient="horz" pos="288"/>
        <p:guide pos="312"/>
        <p:guide orient="horz" pos="576"/>
        <p:guide orient="horz" pos="720"/>
      </p:guideLst>
    </p:cSldViewPr>
  </p:slideViewPr>
  <p:notesTextViewPr>
    <p:cViewPr>
      <p:scale>
        <a:sx n="1" d="1"/>
        <a:sy n="1" d="1"/>
      </p:scale>
      <p:origin x="0" y="0"/>
    </p:cViewPr>
  </p:notesTextViewPr>
  <p:sorterViewPr>
    <p:cViewPr varScale="1">
      <p:scale>
        <a:sx n="100" d="100"/>
        <a:sy n="100" d="100"/>
      </p:scale>
      <p:origin x="0" y="-5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41DDC7A0-D640-4F16-8D47-14D347DF572D}" type="datetimeFigureOut">
              <a:rPr lang="en-US" smtClean="0"/>
              <a:t>4/1/2024</a:t>
            </a:fld>
            <a:endParaRPr lang="en-US"/>
          </a:p>
        </p:txBody>
      </p:sp>
      <p:sp>
        <p:nvSpPr>
          <p:cNvPr id="4" name="Slide Image Placeholder 3"/>
          <p:cNvSpPr>
            <a:spLocks noGrp="1" noRot="1" noChangeAspect="1"/>
          </p:cNvSpPr>
          <p:nvPr>
            <p:ph type="sldImg" idx="2"/>
          </p:nvPr>
        </p:nvSpPr>
        <p:spPr>
          <a:xfrm>
            <a:off x="2293938" y="1162050"/>
            <a:ext cx="242252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65CDF99-B39D-4556-B164-4228E6021125}" type="slidenum">
              <a:rPr lang="en-US" smtClean="0"/>
              <a:t>‹#›</a:t>
            </a:fld>
            <a:endParaRPr lang="en-US"/>
          </a:p>
        </p:txBody>
      </p:sp>
    </p:spTree>
    <p:extLst>
      <p:ext uri="{BB962C8B-B14F-4D97-AF65-F5344CB8AC3E}">
        <p14:creationId xmlns:p14="http://schemas.microsoft.com/office/powerpoint/2010/main" val="1331321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5CDF99-B39D-4556-B164-4228E6021125}"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9283531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5CDF99-B39D-4556-B164-4228E6021125}" type="slidenum">
              <a:rPr lang="en-US" smtClean="0"/>
              <a:t>10</a:t>
            </a:fld>
            <a:endParaRPr lang="en-US"/>
          </a:p>
        </p:txBody>
      </p:sp>
    </p:spTree>
    <p:extLst>
      <p:ext uri="{BB962C8B-B14F-4D97-AF65-F5344CB8AC3E}">
        <p14:creationId xmlns:p14="http://schemas.microsoft.com/office/powerpoint/2010/main" val="13086588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5CDF99-B39D-4556-B164-4228E6021125}" type="slidenum">
              <a:rPr lang="en-US" smtClean="0"/>
              <a:t>11</a:t>
            </a:fld>
            <a:endParaRPr lang="en-US"/>
          </a:p>
        </p:txBody>
      </p:sp>
    </p:spTree>
    <p:extLst>
      <p:ext uri="{BB962C8B-B14F-4D97-AF65-F5344CB8AC3E}">
        <p14:creationId xmlns:p14="http://schemas.microsoft.com/office/powerpoint/2010/main" val="4092360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5CDF99-B39D-4556-B164-4228E6021125}" type="slidenum">
              <a:rPr lang="en-US" smtClean="0"/>
              <a:t>12</a:t>
            </a:fld>
            <a:endParaRPr lang="en-US"/>
          </a:p>
        </p:txBody>
      </p:sp>
    </p:spTree>
    <p:extLst>
      <p:ext uri="{BB962C8B-B14F-4D97-AF65-F5344CB8AC3E}">
        <p14:creationId xmlns:p14="http://schemas.microsoft.com/office/powerpoint/2010/main" val="20556614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5CDF99-B39D-4556-B164-4228E6021125}" type="slidenum">
              <a:rPr lang="en-US" smtClean="0"/>
              <a:t>13</a:t>
            </a:fld>
            <a:endParaRPr lang="en-US"/>
          </a:p>
        </p:txBody>
      </p:sp>
    </p:spTree>
    <p:extLst>
      <p:ext uri="{BB962C8B-B14F-4D97-AF65-F5344CB8AC3E}">
        <p14:creationId xmlns:p14="http://schemas.microsoft.com/office/powerpoint/2010/main" val="27969469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5CDF99-B39D-4556-B164-4228E6021125}" type="slidenum">
              <a:rPr lang="en-US" smtClean="0"/>
              <a:t>14</a:t>
            </a:fld>
            <a:endParaRPr lang="en-US"/>
          </a:p>
        </p:txBody>
      </p:sp>
    </p:spTree>
    <p:extLst>
      <p:ext uri="{BB962C8B-B14F-4D97-AF65-F5344CB8AC3E}">
        <p14:creationId xmlns:p14="http://schemas.microsoft.com/office/powerpoint/2010/main" val="28795398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5CDF99-B39D-4556-B164-4228E6021125}" type="slidenum">
              <a:rPr lang="en-US" smtClean="0"/>
              <a:t>15</a:t>
            </a:fld>
            <a:endParaRPr lang="en-US"/>
          </a:p>
        </p:txBody>
      </p:sp>
    </p:spTree>
    <p:extLst>
      <p:ext uri="{BB962C8B-B14F-4D97-AF65-F5344CB8AC3E}">
        <p14:creationId xmlns:p14="http://schemas.microsoft.com/office/powerpoint/2010/main" val="29658636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5CDF99-B39D-4556-B164-4228E6021125}" type="slidenum">
              <a:rPr lang="en-US" smtClean="0"/>
              <a:t>16</a:t>
            </a:fld>
            <a:endParaRPr lang="en-US"/>
          </a:p>
        </p:txBody>
      </p:sp>
    </p:spTree>
    <p:extLst>
      <p:ext uri="{BB962C8B-B14F-4D97-AF65-F5344CB8AC3E}">
        <p14:creationId xmlns:p14="http://schemas.microsoft.com/office/powerpoint/2010/main" val="35564626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5CDF99-B39D-4556-B164-4228E6021125}" type="slidenum">
              <a:rPr lang="en-US" smtClean="0"/>
              <a:t>17</a:t>
            </a:fld>
            <a:endParaRPr lang="en-US"/>
          </a:p>
        </p:txBody>
      </p:sp>
    </p:spTree>
    <p:extLst>
      <p:ext uri="{BB962C8B-B14F-4D97-AF65-F5344CB8AC3E}">
        <p14:creationId xmlns:p14="http://schemas.microsoft.com/office/powerpoint/2010/main" val="8899339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5CDF99-B39D-4556-B164-4228E6021125}" type="slidenum">
              <a:rPr lang="en-US" smtClean="0"/>
              <a:t>18</a:t>
            </a:fld>
            <a:endParaRPr lang="en-US"/>
          </a:p>
        </p:txBody>
      </p:sp>
    </p:spTree>
    <p:extLst>
      <p:ext uri="{BB962C8B-B14F-4D97-AF65-F5344CB8AC3E}">
        <p14:creationId xmlns:p14="http://schemas.microsoft.com/office/powerpoint/2010/main" val="35102061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5CDF99-B39D-4556-B164-4228E6021125}" type="slidenum">
              <a:rPr lang="en-US" smtClean="0"/>
              <a:t>19</a:t>
            </a:fld>
            <a:endParaRPr lang="en-US"/>
          </a:p>
        </p:txBody>
      </p:sp>
    </p:spTree>
    <p:extLst>
      <p:ext uri="{BB962C8B-B14F-4D97-AF65-F5344CB8AC3E}">
        <p14:creationId xmlns:p14="http://schemas.microsoft.com/office/powerpoint/2010/main" val="2758125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5CDF99-B39D-4556-B164-4228E6021125}" type="slidenum">
              <a:rPr lang="en-US" smtClean="0"/>
              <a:t>2</a:t>
            </a:fld>
            <a:endParaRPr lang="en-US"/>
          </a:p>
        </p:txBody>
      </p:sp>
    </p:spTree>
    <p:extLst>
      <p:ext uri="{BB962C8B-B14F-4D97-AF65-F5344CB8AC3E}">
        <p14:creationId xmlns:p14="http://schemas.microsoft.com/office/powerpoint/2010/main" val="20526365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5CDF99-B39D-4556-B164-4228E6021125}" type="slidenum">
              <a:rPr lang="en-US" smtClean="0"/>
              <a:t>20</a:t>
            </a:fld>
            <a:endParaRPr lang="en-US"/>
          </a:p>
        </p:txBody>
      </p:sp>
    </p:spTree>
    <p:extLst>
      <p:ext uri="{BB962C8B-B14F-4D97-AF65-F5344CB8AC3E}">
        <p14:creationId xmlns:p14="http://schemas.microsoft.com/office/powerpoint/2010/main" val="33771110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5CDF99-B39D-4556-B164-4228E6021125}" type="slidenum">
              <a:rPr lang="en-US" smtClean="0"/>
              <a:t>21</a:t>
            </a:fld>
            <a:endParaRPr lang="en-US"/>
          </a:p>
        </p:txBody>
      </p:sp>
    </p:spTree>
    <p:extLst>
      <p:ext uri="{BB962C8B-B14F-4D97-AF65-F5344CB8AC3E}">
        <p14:creationId xmlns:p14="http://schemas.microsoft.com/office/powerpoint/2010/main" val="1939306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5CDF99-B39D-4556-B164-4228E6021125}" type="slidenum">
              <a:rPr lang="en-US" smtClean="0"/>
              <a:t>3</a:t>
            </a:fld>
            <a:endParaRPr lang="en-US"/>
          </a:p>
        </p:txBody>
      </p:sp>
    </p:spTree>
    <p:extLst>
      <p:ext uri="{BB962C8B-B14F-4D97-AF65-F5344CB8AC3E}">
        <p14:creationId xmlns:p14="http://schemas.microsoft.com/office/powerpoint/2010/main" val="2279860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5CDF99-B39D-4556-B164-4228E6021125}" type="slidenum">
              <a:rPr lang="en-US" smtClean="0"/>
              <a:t>4</a:t>
            </a:fld>
            <a:endParaRPr lang="en-US"/>
          </a:p>
        </p:txBody>
      </p:sp>
    </p:spTree>
    <p:extLst>
      <p:ext uri="{BB962C8B-B14F-4D97-AF65-F5344CB8AC3E}">
        <p14:creationId xmlns:p14="http://schemas.microsoft.com/office/powerpoint/2010/main" val="607074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5CDF99-B39D-4556-B164-4228E6021125}" type="slidenum">
              <a:rPr lang="en-US" smtClean="0"/>
              <a:t>5</a:t>
            </a:fld>
            <a:endParaRPr lang="en-US"/>
          </a:p>
        </p:txBody>
      </p:sp>
    </p:spTree>
    <p:extLst>
      <p:ext uri="{BB962C8B-B14F-4D97-AF65-F5344CB8AC3E}">
        <p14:creationId xmlns:p14="http://schemas.microsoft.com/office/powerpoint/2010/main" val="4173339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5CDF99-B39D-4556-B164-4228E602112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565075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5CDF99-B39D-4556-B164-4228E6021125}" type="slidenum">
              <a:rPr lang="en-US" smtClean="0"/>
              <a:t>7</a:t>
            </a:fld>
            <a:endParaRPr lang="en-US"/>
          </a:p>
        </p:txBody>
      </p:sp>
    </p:spTree>
    <p:extLst>
      <p:ext uri="{BB962C8B-B14F-4D97-AF65-F5344CB8AC3E}">
        <p14:creationId xmlns:p14="http://schemas.microsoft.com/office/powerpoint/2010/main" val="3989617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5CDF99-B39D-4556-B164-4228E6021125}" type="slidenum">
              <a:rPr lang="en-US" smtClean="0"/>
              <a:t>8</a:t>
            </a:fld>
            <a:endParaRPr lang="en-US"/>
          </a:p>
        </p:txBody>
      </p:sp>
    </p:spTree>
    <p:extLst>
      <p:ext uri="{BB962C8B-B14F-4D97-AF65-F5344CB8AC3E}">
        <p14:creationId xmlns:p14="http://schemas.microsoft.com/office/powerpoint/2010/main" val="10669272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5CDF99-B39D-4556-B164-4228E6021125}" type="slidenum">
              <a:rPr lang="en-US" smtClean="0"/>
              <a:t>9</a:t>
            </a:fld>
            <a:endParaRPr lang="en-US"/>
          </a:p>
        </p:txBody>
      </p:sp>
    </p:spTree>
    <p:extLst>
      <p:ext uri="{BB962C8B-B14F-4D97-AF65-F5344CB8AC3E}">
        <p14:creationId xmlns:p14="http://schemas.microsoft.com/office/powerpoint/2010/main" val="1223106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smtClean="0"/>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F443597-AB8B-496E-83B2-646E8738D191}"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2BB9D-C8E7-42F8-9597-B2028B9F5F81}" type="slidenum">
              <a:rPr lang="en-US" smtClean="0"/>
              <a:t>‹#›</a:t>
            </a:fld>
            <a:endParaRPr lang="en-US"/>
          </a:p>
        </p:txBody>
      </p:sp>
    </p:spTree>
    <p:extLst>
      <p:ext uri="{BB962C8B-B14F-4D97-AF65-F5344CB8AC3E}">
        <p14:creationId xmlns:p14="http://schemas.microsoft.com/office/powerpoint/2010/main" val="3238583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443597-AB8B-496E-83B2-646E8738D191}"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2BB9D-C8E7-42F8-9597-B2028B9F5F81}" type="slidenum">
              <a:rPr lang="en-US" smtClean="0"/>
              <a:t>‹#›</a:t>
            </a:fld>
            <a:endParaRPr lang="en-US"/>
          </a:p>
        </p:txBody>
      </p:sp>
    </p:spTree>
    <p:extLst>
      <p:ext uri="{BB962C8B-B14F-4D97-AF65-F5344CB8AC3E}">
        <p14:creationId xmlns:p14="http://schemas.microsoft.com/office/powerpoint/2010/main" val="39960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443597-AB8B-496E-83B2-646E8738D191}"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2BB9D-C8E7-42F8-9597-B2028B9F5F81}" type="slidenum">
              <a:rPr lang="en-US" smtClean="0"/>
              <a:t>‹#›</a:t>
            </a:fld>
            <a:endParaRPr lang="en-US"/>
          </a:p>
        </p:txBody>
      </p:sp>
    </p:spTree>
    <p:extLst>
      <p:ext uri="{BB962C8B-B14F-4D97-AF65-F5344CB8AC3E}">
        <p14:creationId xmlns:p14="http://schemas.microsoft.com/office/powerpoint/2010/main" val="1115925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443597-AB8B-496E-83B2-646E8738D191}"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2BB9D-C8E7-42F8-9597-B2028B9F5F81}" type="slidenum">
              <a:rPr lang="en-US" smtClean="0"/>
              <a:t>‹#›</a:t>
            </a:fld>
            <a:endParaRPr lang="en-US"/>
          </a:p>
        </p:txBody>
      </p:sp>
    </p:spTree>
    <p:extLst>
      <p:ext uri="{BB962C8B-B14F-4D97-AF65-F5344CB8AC3E}">
        <p14:creationId xmlns:p14="http://schemas.microsoft.com/office/powerpoint/2010/main" val="2386996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smtClean="0"/>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443597-AB8B-496E-83B2-646E8738D191}"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2BB9D-C8E7-42F8-9597-B2028B9F5F81}" type="slidenum">
              <a:rPr lang="en-US" smtClean="0"/>
              <a:t>‹#›</a:t>
            </a:fld>
            <a:endParaRPr lang="en-US"/>
          </a:p>
        </p:txBody>
      </p:sp>
    </p:spTree>
    <p:extLst>
      <p:ext uri="{BB962C8B-B14F-4D97-AF65-F5344CB8AC3E}">
        <p14:creationId xmlns:p14="http://schemas.microsoft.com/office/powerpoint/2010/main" val="939248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F443597-AB8B-496E-83B2-646E8738D191}" type="datetimeFigureOut">
              <a:rPr lang="en-US" smtClean="0"/>
              <a:t>4/1/2024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22BB9D-C8E7-42F8-9597-B2028B9F5F81}" type="slidenum">
              <a:rPr lang="en-US" smtClean="0"/>
              <a:t>‹#›</a:t>
            </a:fld>
            <a:endParaRPr lang="en-US"/>
          </a:p>
        </p:txBody>
      </p:sp>
    </p:spTree>
    <p:extLst>
      <p:ext uri="{BB962C8B-B14F-4D97-AF65-F5344CB8AC3E}">
        <p14:creationId xmlns:p14="http://schemas.microsoft.com/office/powerpoint/2010/main" val="346992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smtClean="0"/>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smtClean="0"/>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F443597-AB8B-496E-83B2-646E8738D191}" type="datetimeFigureOut">
              <a:rPr lang="en-US" smtClean="0"/>
              <a:t>4/1/2024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22BB9D-C8E7-42F8-9597-B2028B9F5F81}" type="slidenum">
              <a:rPr lang="en-US" smtClean="0"/>
              <a:t>‹#›</a:t>
            </a:fld>
            <a:endParaRPr lang="en-US"/>
          </a:p>
        </p:txBody>
      </p:sp>
    </p:spTree>
    <p:extLst>
      <p:ext uri="{BB962C8B-B14F-4D97-AF65-F5344CB8AC3E}">
        <p14:creationId xmlns:p14="http://schemas.microsoft.com/office/powerpoint/2010/main" val="483894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443597-AB8B-496E-83B2-646E8738D191}" type="datetimeFigureOut">
              <a:rPr lang="en-US" smtClean="0"/>
              <a:t>4/1/2024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22BB9D-C8E7-42F8-9597-B2028B9F5F81}" type="slidenum">
              <a:rPr lang="en-US" smtClean="0"/>
              <a:t>‹#›</a:t>
            </a:fld>
            <a:endParaRPr lang="en-US"/>
          </a:p>
        </p:txBody>
      </p:sp>
    </p:spTree>
    <p:extLst>
      <p:ext uri="{BB962C8B-B14F-4D97-AF65-F5344CB8AC3E}">
        <p14:creationId xmlns:p14="http://schemas.microsoft.com/office/powerpoint/2010/main" val="261215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443597-AB8B-496E-83B2-646E8738D191}" type="datetimeFigureOut">
              <a:rPr lang="en-US" smtClean="0"/>
              <a:t>4/1/2024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22BB9D-C8E7-42F8-9597-B2028B9F5F81}" type="slidenum">
              <a:rPr lang="en-US" smtClean="0"/>
              <a:t>‹#›</a:t>
            </a:fld>
            <a:endParaRPr lang="en-US"/>
          </a:p>
        </p:txBody>
      </p:sp>
    </p:spTree>
    <p:extLst>
      <p:ext uri="{BB962C8B-B14F-4D97-AF65-F5344CB8AC3E}">
        <p14:creationId xmlns:p14="http://schemas.microsoft.com/office/powerpoint/2010/main" val="3418498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smtClean="0"/>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443597-AB8B-496E-83B2-646E8738D191}" type="datetimeFigureOut">
              <a:rPr lang="en-US" smtClean="0"/>
              <a:t>4/1/2024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22BB9D-C8E7-42F8-9597-B2028B9F5F81}" type="slidenum">
              <a:rPr lang="en-US" smtClean="0"/>
              <a:t>‹#›</a:t>
            </a:fld>
            <a:endParaRPr lang="en-US"/>
          </a:p>
        </p:txBody>
      </p:sp>
    </p:spTree>
    <p:extLst>
      <p:ext uri="{BB962C8B-B14F-4D97-AF65-F5344CB8AC3E}">
        <p14:creationId xmlns:p14="http://schemas.microsoft.com/office/powerpoint/2010/main" val="3096812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smtClean="0"/>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443597-AB8B-496E-83B2-646E8738D191}" type="datetimeFigureOut">
              <a:rPr lang="en-US" smtClean="0"/>
              <a:t>4/1/2024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22BB9D-C8E7-42F8-9597-B2028B9F5F81}" type="slidenum">
              <a:rPr lang="en-US" smtClean="0"/>
              <a:t>‹#›</a:t>
            </a:fld>
            <a:endParaRPr lang="en-US"/>
          </a:p>
        </p:txBody>
      </p:sp>
    </p:spTree>
    <p:extLst>
      <p:ext uri="{BB962C8B-B14F-4D97-AF65-F5344CB8AC3E}">
        <p14:creationId xmlns:p14="http://schemas.microsoft.com/office/powerpoint/2010/main" val="2687131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4F443597-AB8B-496E-83B2-646E8738D191}" type="datetimeFigureOut">
              <a:rPr lang="en-US" smtClean="0"/>
              <a:t>4/1/2024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1F22BB9D-C8E7-42F8-9597-B2028B9F5F81}" type="slidenum">
              <a:rPr lang="en-US" smtClean="0"/>
              <a:t>‹#›</a:t>
            </a:fld>
            <a:endParaRPr lang="en-US"/>
          </a:p>
        </p:txBody>
      </p:sp>
    </p:spTree>
    <p:extLst>
      <p:ext uri="{BB962C8B-B14F-4D97-AF65-F5344CB8AC3E}">
        <p14:creationId xmlns:p14="http://schemas.microsoft.com/office/powerpoint/2010/main" val="18961420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08322" y="9270998"/>
            <a:ext cx="1574804" cy="787402"/>
          </a:xfrm>
          <a:prstGeom prst="rect">
            <a:avLst/>
          </a:prstGeom>
        </p:spPr>
      </p:pic>
      <p:pic>
        <p:nvPicPr>
          <p:cNvPr id="3" name="Picture 2"/>
          <p:cNvPicPr>
            <a:picLocks noChangeAspect="1"/>
          </p:cNvPicPr>
          <p:nvPr/>
        </p:nvPicPr>
        <p:blipFill rotWithShape="1">
          <a:blip r:embed="rId4" cstate="print">
            <a:extLst>
              <a:ext uri="{28A0092B-C50C-407E-A947-70E740481C1C}">
                <a14:useLocalDpi xmlns:a14="http://schemas.microsoft.com/office/drawing/2010/main" val="0"/>
              </a:ext>
            </a:extLst>
          </a:blip>
          <a:srcRect l="29248"/>
          <a:stretch/>
        </p:blipFill>
        <p:spPr>
          <a:xfrm>
            <a:off x="-12700" y="1143000"/>
            <a:ext cx="5499100" cy="7772400"/>
          </a:xfrm>
          <a:prstGeom prst="rect">
            <a:avLst/>
          </a:prstGeom>
        </p:spPr>
      </p:pic>
      <p:sp>
        <p:nvSpPr>
          <p:cNvPr id="2" name="Rectangle 1"/>
          <p:cNvSpPr/>
          <p:nvPr/>
        </p:nvSpPr>
        <p:spPr>
          <a:xfrm>
            <a:off x="495300" y="457200"/>
            <a:ext cx="6819900" cy="9144000"/>
          </a:xfrm>
          <a:prstGeom prst="rect">
            <a:avLst/>
          </a:prstGeom>
          <a:noFill/>
          <a:ln w="1968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TextBox 4"/>
          <p:cNvSpPr txBox="1"/>
          <p:nvPr/>
        </p:nvSpPr>
        <p:spPr>
          <a:xfrm>
            <a:off x="2355850" y="1533782"/>
            <a:ext cx="5556250" cy="2015936"/>
          </a:xfrm>
          <a:prstGeom prst="rect">
            <a:avLst/>
          </a:prstGeom>
          <a:noFill/>
        </p:spPr>
        <p:txBody>
          <a:bodyPr wrap="square" rtlCol="0">
            <a:spAutoFit/>
          </a:bodyPr>
          <a:lstStyle/>
          <a:p>
            <a:pPr algn="ctr"/>
            <a:r>
              <a:rPr lang="en-US" sz="12500" spc="150" dirty="0" smtClean="0">
                <a:solidFill>
                  <a:prstClr val="black"/>
                </a:solidFill>
                <a:latin typeface="Gill Sans MT Ext Condensed Bold" panose="020B0902020104020203" pitchFamily="34" charset="0"/>
              </a:rPr>
              <a:t>CATERING</a:t>
            </a:r>
            <a:endParaRPr lang="en-US" sz="12500" spc="150" dirty="0">
              <a:solidFill>
                <a:prstClr val="black"/>
              </a:solidFill>
              <a:latin typeface="Gill Sans MT Ext Condensed Bold" panose="020B0902020104020203" pitchFamily="34" charset="0"/>
            </a:endParaRPr>
          </a:p>
        </p:txBody>
      </p:sp>
      <p:sp>
        <p:nvSpPr>
          <p:cNvPr id="11" name="TextBox 10"/>
          <p:cNvSpPr txBox="1"/>
          <p:nvPr/>
        </p:nvSpPr>
        <p:spPr>
          <a:xfrm>
            <a:off x="2458030" y="3242111"/>
            <a:ext cx="4584700" cy="769441"/>
          </a:xfrm>
          <a:prstGeom prst="rect">
            <a:avLst/>
          </a:prstGeom>
          <a:noFill/>
        </p:spPr>
        <p:txBody>
          <a:bodyPr wrap="square" rtlCol="0">
            <a:spAutoFit/>
          </a:bodyPr>
          <a:lstStyle/>
          <a:p>
            <a:pPr algn="r"/>
            <a:r>
              <a:rPr lang="en-US" sz="4400" spc="150" dirty="0" smtClean="0">
                <a:solidFill>
                  <a:prstClr val="black"/>
                </a:solidFill>
                <a:latin typeface="Gill Sans MT Ext Condensed Bold" panose="020B0902020104020203" pitchFamily="34" charset="0"/>
              </a:rPr>
              <a:t>at Wesleyan University</a:t>
            </a:r>
            <a:endParaRPr lang="en-US" sz="4400" spc="150" dirty="0">
              <a:solidFill>
                <a:prstClr val="black"/>
              </a:solidFill>
              <a:latin typeface="Gill Sans MT Ext Condensed Bold" panose="020B0902020104020203" pitchFamily="34" charset="0"/>
            </a:endParaRPr>
          </a:p>
        </p:txBody>
      </p:sp>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3720" y="8743549"/>
            <a:ext cx="1574803" cy="699300"/>
          </a:xfrm>
          <a:prstGeom prst="rect">
            <a:avLst/>
          </a:prstGeom>
        </p:spPr>
      </p:pic>
    </p:spTree>
    <p:extLst>
      <p:ext uri="{BB962C8B-B14F-4D97-AF65-F5344CB8AC3E}">
        <p14:creationId xmlns:p14="http://schemas.microsoft.com/office/powerpoint/2010/main" val="30255028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57070" y="1535763"/>
            <a:ext cx="6819900" cy="6401753"/>
          </a:xfrm>
          <a:prstGeom prst="rect">
            <a:avLst/>
          </a:prstGeom>
          <a:noFill/>
        </p:spPr>
        <p:txBody>
          <a:bodyPr wrap="square" rtlCol="0">
            <a:spAutoFit/>
          </a:bodyPr>
          <a:lstStyle/>
          <a:p>
            <a:r>
              <a:rPr lang="en-US" sz="1100" b="1" spc="50" dirty="0" smtClean="0">
                <a:latin typeface="Trebuchet MS" panose="020B0603020202020204" pitchFamily="34" charset="0"/>
              </a:rPr>
              <a:t>Morning surprise</a:t>
            </a:r>
            <a:endParaRPr lang="en-US" sz="1100" spc="50" dirty="0" smtClean="0">
              <a:latin typeface="Trebuchet MS" panose="020B0603020202020204" pitchFamily="34" charset="0"/>
            </a:endParaRPr>
          </a:p>
          <a:p>
            <a:r>
              <a:rPr lang="en-US" sz="1100" spc="50" dirty="0">
                <a:latin typeface="Trebuchet MS" panose="020B0603020202020204" pitchFamily="34" charset="0"/>
              </a:rPr>
              <a:t>c</a:t>
            </a:r>
            <a:r>
              <a:rPr lang="en-US" sz="1100" spc="50" dirty="0" smtClean="0">
                <a:latin typeface="Trebuchet MS" panose="020B0603020202020204" pitchFamily="34" charset="0"/>
              </a:rPr>
              <a:t>hoice of four:</a:t>
            </a:r>
          </a:p>
          <a:p>
            <a:r>
              <a:rPr lang="en-US" sz="1100" dirty="0">
                <a:latin typeface="Trebuchet MS" panose="020B0603020202020204" pitchFamily="34" charset="0"/>
              </a:rPr>
              <a:t>mini </a:t>
            </a:r>
            <a:r>
              <a:rPr lang="en-US" sz="1100" dirty="0" smtClean="0">
                <a:latin typeface="Trebuchet MS" panose="020B0603020202020204" pitchFamily="34" charset="0"/>
              </a:rPr>
              <a:t>pancakes, French toast or waffle </a:t>
            </a:r>
            <a:r>
              <a:rPr lang="en-US" sz="1100" dirty="0">
                <a:latin typeface="Trebuchet MS" panose="020B0603020202020204" pitchFamily="34" charset="0"/>
              </a:rPr>
              <a:t>stacks with fresh whipped cream and berries</a:t>
            </a:r>
          </a:p>
          <a:p>
            <a:r>
              <a:rPr lang="en-US" sz="1100" dirty="0">
                <a:latin typeface="Trebuchet MS" panose="020B0603020202020204" pitchFamily="34" charset="0"/>
              </a:rPr>
              <a:t>sausage patties or bacon bites</a:t>
            </a:r>
          </a:p>
          <a:p>
            <a:r>
              <a:rPr lang="en-US" sz="1100" dirty="0">
                <a:latin typeface="Trebuchet MS" panose="020B0603020202020204" pitchFamily="34" charset="0"/>
              </a:rPr>
              <a:t>potato wedges with caramelized onion and peppers or sweet potato hash </a:t>
            </a:r>
          </a:p>
          <a:p>
            <a:r>
              <a:rPr lang="en-US" sz="1100" dirty="0" smtClean="0">
                <a:latin typeface="Trebuchet MS" panose="020B0603020202020204" pitchFamily="34" charset="0"/>
              </a:rPr>
              <a:t>mini </a:t>
            </a:r>
            <a:r>
              <a:rPr lang="en-US" sz="1100" dirty="0">
                <a:latin typeface="Trebuchet MS" panose="020B0603020202020204" pitchFamily="34" charset="0"/>
              </a:rPr>
              <a:t>quiche choice of:</a:t>
            </a:r>
          </a:p>
          <a:p>
            <a:r>
              <a:rPr lang="en-US" sz="1100" dirty="0">
                <a:latin typeface="Trebuchet MS" panose="020B0603020202020204" pitchFamily="34" charset="0"/>
              </a:rPr>
              <a:t>•	bacon with cheddar</a:t>
            </a:r>
          </a:p>
          <a:p>
            <a:r>
              <a:rPr lang="en-US" sz="1100" dirty="0">
                <a:latin typeface="Trebuchet MS" panose="020B0603020202020204" pitchFamily="34" charset="0"/>
              </a:rPr>
              <a:t>•	spinach and </a:t>
            </a:r>
            <a:r>
              <a:rPr lang="en-US" sz="1100" dirty="0" err="1" smtClean="0">
                <a:latin typeface="Trebuchet MS" panose="020B0603020202020204" pitchFamily="34" charset="0"/>
              </a:rPr>
              <a:t>swiss</a:t>
            </a:r>
            <a:endParaRPr lang="en-US" sz="1100" dirty="0" smtClean="0">
              <a:latin typeface="Trebuchet MS" panose="020B0603020202020204" pitchFamily="34" charset="0"/>
            </a:endParaRPr>
          </a:p>
          <a:p>
            <a:r>
              <a:rPr lang="en-US" sz="1100" dirty="0">
                <a:latin typeface="Trebuchet MS" panose="020B0603020202020204" pitchFamily="34" charset="0"/>
              </a:rPr>
              <a:t>•	</a:t>
            </a:r>
            <a:r>
              <a:rPr lang="en-US" sz="1100" dirty="0" smtClean="0">
                <a:latin typeface="Trebuchet MS" panose="020B0603020202020204" pitchFamily="34" charset="0"/>
              </a:rPr>
              <a:t>roasted vegetable</a:t>
            </a:r>
          </a:p>
          <a:p>
            <a:r>
              <a:rPr lang="en-US" sz="1100" dirty="0" smtClean="0">
                <a:latin typeface="Trebuchet MS" panose="020B0603020202020204" pitchFamily="34" charset="0"/>
              </a:rPr>
              <a:t>Includes </a:t>
            </a:r>
            <a:r>
              <a:rPr lang="en-US" sz="1100" dirty="0">
                <a:latin typeface="Trebuchet MS" panose="020B0603020202020204" pitchFamily="34" charset="0"/>
              </a:rPr>
              <a:t>fruit skewers with agave syrup and </a:t>
            </a:r>
            <a:r>
              <a:rPr lang="en-US" sz="1100" dirty="0" smtClean="0">
                <a:latin typeface="Trebuchet MS" panose="020B0603020202020204" pitchFamily="34" charset="0"/>
              </a:rPr>
              <a:t>mint, </a:t>
            </a:r>
            <a:r>
              <a:rPr lang="en-US" sz="1100" dirty="0" err="1" smtClean="0">
                <a:latin typeface="Trebuchet MS" panose="020B0603020202020204" pitchFamily="34" charset="0"/>
              </a:rPr>
              <a:t>agua</a:t>
            </a:r>
            <a:r>
              <a:rPr lang="en-US" sz="1100" dirty="0" smtClean="0">
                <a:latin typeface="Trebuchet MS" panose="020B0603020202020204" pitchFamily="34" charset="0"/>
              </a:rPr>
              <a:t> </a:t>
            </a:r>
            <a:r>
              <a:rPr lang="en-US" sz="1100" dirty="0" err="1" smtClean="0">
                <a:latin typeface="Trebuchet MS" panose="020B0603020202020204" pitchFamily="34" charset="0"/>
              </a:rPr>
              <a:t>fresca</a:t>
            </a:r>
            <a:r>
              <a:rPr lang="en-US" sz="1100" dirty="0" smtClean="0">
                <a:latin typeface="Trebuchet MS" panose="020B0603020202020204" pitchFamily="34" charset="0"/>
              </a:rPr>
              <a:t> and coffee service</a:t>
            </a:r>
          </a:p>
          <a:p>
            <a:r>
              <a:rPr lang="en-US" sz="1100" dirty="0" smtClean="0">
                <a:latin typeface="Trebuchet MS" panose="020B0603020202020204" pitchFamily="34" charset="0"/>
              </a:rPr>
              <a:t>$13 per person </a:t>
            </a:r>
            <a:endParaRPr lang="en-US" sz="1100" strike="sngStrike" dirty="0" smtClean="0">
              <a:latin typeface="Trebuchet MS" panose="020B0603020202020204" pitchFamily="34" charset="0"/>
            </a:endParaRPr>
          </a:p>
          <a:p>
            <a:endParaRPr lang="en-US" sz="1200" dirty="0" smtClean="0">
              <a:latin typeface="Trebuchet MS" panose="020B0603020202020204" pitchFamily="34" charset="0"/>
            </a:endParaRPr>
          </a:p>
          <a:p>
            <a:endParaRPr lang="en-US" sz="1200" dirty="0">
              <a:latin typeface="Trebuchet MS" panose="020B0603020202020204" pitchFamily="34" charset="0"/>
            </a:endParaRPr>
          </a:p>
          <a:p>
            <a:endParaRPr lang="en-US" sz="1200" dirty="0" smtClean="0">
              <a:latin typeface="Trebuchet MS" panose="020B0603020202020204" pitchFamily="34" charset="0"/>
            </a:endParaRPr>
          </a:p>
          <a:p>
            <a:r>
              <a:rPr lang="en-US" sz="1100" b="1" spc="50" dirty="0" smtClean="0">
                <a:latin typeface="Trebuchet MS" panose="020B0603020202020204" pitchFamily="34" charset="0"/>
              </a:rPr>
              <a:t>The farm</a:t>
            </a:r>
            <a:endParaRPr lang="en-US" sz="1100" spc="50" dirty="0" smtClean="0">
              <a:latin typeface="Trebuchet MS" panose="020B0603020202020204" pitchFamily="34" charset="0"/>
            </a:endParaRPr>
          </a:p>
          <a:p>
            <a:r>
              <a:rPr lang="en-US" sz="1100" spc="50" dirty="0" smtClean="0">
                <a:latin typeface="Trebuchet MS" panose="020B0603020202020204" pitchFamily="34" charset="0"/>
              </a:rPr>
              <a:t>fresh fruit salad</a:t>
            </a:r>
            <a:endParaRPr lang="en-US" sz="1100" dirty="0" smtClean="0">
              <a:latin typeface="Trebuchet MS" panose="020B0603020202020204" pitchFamily="34" charset="0"/>
            </a:endParaRPr>
          </a:p>
          <a:p>
            <a:r>
              <a:rPr lang="en-US" sz="1100" dirty="0" smtClean="0">
                <a:latin typeface="Trebuchet MS" panose="020B0603020202020204" pitchFamily="34" charset="0"/>
              </a:rPr>
              <a:t>fluffy scrambled eggs with cheddar cheese</a:t>
            </a:r>
          </a:p>
          <a:p>
            <a:r>
              <a:rPr lang="en-US" sz="1100" dirty="0" smtClean="0">
                <a:latin typeface="Trebuchet MS" panose="020B0603020202020204" pitchFamily="34" charset="0"/>
              </a:rPr>
              <a:t>choice </a:t>
            </a:r>
            <a:r>
              <a:rPr lang="en-US" sz="1100" dirty="0">
                <a:latin typeface="Trebuchet MS" panose="020B0603020202020204" pitchFamily="34" charset="0"/>
              </a:rPr>
              <a:t>of Applewood </a:t>
            </a:r>
            <a:r>
              <a:rPr lang="en-US" sz="1100" dirty="0" smtClean="0">
                <a:latin typeface="Trebuchet MS" panose="020B0603020202020204" pitchFamily="34" charset="0"/>
              </a:rPr>
              <a:t>smoked bacon</a:t>
            </a:r>
            <a:r>
              <a:rPr lang="en-US" sz="1100" dirty="0">
                <a:latin typeface="Trebuchet MS" panose="020B0603020202020204" pitchFamily="34" charset="0"/>
              </a:rPr>
              <a:t>, pork sausage links or grilled ham steaks. </a:t>
            </a:r>
            <a:endParaRPr lang="en-US" sz="1100" dirty="0" smtClean="0">
              <a:latin typeface="Trebuchet MS" panose="020B0603020202020204" pitchFamily="34" charset="0"/>
            </a:endParaRPr>
          </a:p>
          <a:p>
            <a:r>
              <a:rPr lang="en-US" sz="1100" dirty="0" smtClean="0">
                <a:latin typeface="Trebuchet MS" panose="020B0603020202020204" pitchFamily="34" charset="0"/>
              </a:rPr>
              <a:t>O’Brien potatoes</a:t>
            </a:r>
          </a:p>
          <a:p>
            <a:r>
              <a:rPr lang="en-US" sz="1100" dirty="0">
                <a:latin typeface="Trebuchet MS" panose="020B0603020202020204" pitchFamily="34" charset="0"/>
              </a:rPr>
              <a:t>includes orange, apple and cranberry juice </a:t>
            </a:r>
          </a:p>
          <a:p>
            <a:r>
              <a:rPr lang="en-US" sz="1100" dirty="0">
                <a:latin typeface="Trebuchet MS" panose="020B0603020202020204" pitchFamily="34" charset="0"/>
              </a:rPr>
              <a:t>locally roasted fair trade organic coffee service and Fair Trade </a:t>
            </a:r>
            <a:r>
              <a:rPr lang="en-US" sz="1100" dirty="0" err="1">
                <a:latin typeface="Trebuchet MS" panose="020B0603020202020204" pitchFamily="34" charset="0"/>
              </a:rPr>
              <a:t>Numi</a:t>
            </a:r>
            <a:r>
              <a:rPr lang="en-US" sz="1100" dirty="0">
                <a:latin typeface="Trebuchet MS" panose="020B0603020202020204" pitchFamily="34" charset="0"/>
              </a:rPr>
              <a:t> tea </a:t>
            </a:r>
            <a:r>
              <a:rPr lang="en-US" sz="1100" dirty="0" smtClean="0">
                <a:latin typeface="Trebuchet MS" panose="020B0603020202020204" pitchFamily="34" charset="0"/>
              </a:rPr>
              <a:t>service</a:t>
            </a:r>
            <a:endParaRPr lang="en-US" sz="1100" dirty="0">
              <a:latin typeface="Trebuchet MS" panose="020B0603020202020204" pitchFamily="34" charset="0"/>
            </a:endParaRPr>
          </a:p>
          <a:p>
            <a:r>
              <a:rPr lang="en-US" sz="1100" dirty="0" smtClean="0">
                <a:latin typeface="Trebuchet MS" panose="020B0603020202020204" pitchFamily="34" charset="0"/>
              </a:rPr>
              <a:t>$</a:t>
            </a:r>
            <a:r>
              <a:rPr lang="en-US" sz="1100" dirty="0">
                <a:latin typeface="Trebuchet MS" panose="020B0603020202020204" pitchFamily="34" charset="0"/>
              </a:rPr>
              <a:t>15 per person </a:t>
            </a:r>
          </a:p>
          <a:p>
            <a:endParaRPr lang="en-US" sz="1100" b="1" spc="50" dirty="0" smtClean="0">
              <a:latin typeface="Trebuchet MS" panose="020B0603020202020204" pitchFamily="34" charset="0"/>
            </a:endParaRPr>
          </a:p>
          <a:p>
            <a:endParaRPr lang="en-US" sz="1100" b="1" spc="50" dirty="0">
              <a:latin typeface="Trebuchet MS" panose="020B0603020202020204" pitchFamily="34" charset="0"/>
            </a:endParaRPr>
          </a:p>
          <a:p>
            <a:endParaRPr lang="en-US" sz="1100" b="1" spc="50" dirty="0">
              <a:latin typeface="Trebuchet MS" panose="020B0603020202020204" pitchFamily="34" charset="0"/>
            </a:endParaRPr>
          </a:p>
          <a:p>
            <a:r>
              <a:rPr lang="en-US" sz="1100" b="1" spc="50" dirty="0">
                <a:latin typeface="Trebuchet MS" panose="020B0603020202020204" pitchFamily="34" charset="0"/>
              </a:rPr>
              <a:t>Fresh start</a:t>
            </a:r>
            <a:endParaRPr lang="en-US" sz="1100" spc="50" dirty="0">
              <a:latin typeface="Trebuchet MS" panose="020B0603020202020204" pitchFamily="34" charset="0"/>
            </a:endParaRPr>
          </a:p>
          <a:p>
            <a:r>
              <a:rPr lang="en-US" sz="1100" spc="50" dirty="0">
                <a:latin typeface="Trebuchet MS" panose="020B0603020202020204" pitchFamily="34" charset="0"/>
              </a:rPr>
              <a:t>low fat yogurt with granola and berries</a:t>
            </a:r>
          </a:p>
          <a:p>
            <a:r>
              <a:rPr lang="en-US" sz="1100" spc="50" dirty="0">
                <a:latin typeface="Trebuchet MS" panose="020B0603020202020204" pitchFamily="34" charset="0"/>
              </a:rPr>
              <a:t>scrambled egg whites with salsa, chives and cheddar cheese</a:t>
            </a:r>
          </a:p>
          <a:p>
            <a:r>
              <a:rPr lang="en-US" sz="1100" dirty="0">
                <a:solidFill>
                  <a:prstClr val="black"/>
                </a:solidFill>
                <a:latin typeface="Trebuchet MS" panose="020B0603020202020204" pitchFamily="34" charset="0"/>
              </a:rPr>
              <a:t>O’Brien potatoes</a:t>
            </a:r>
          </a:p>
          <a:p>
            <a:r>
              <a:rPr lang="en-US" sz="1100" spc="50" dirty="0">
                <a:solidFill>
                  <a:prstClr val="black"/>
                </a:solidFill>
                <a:latin typeface="Trebuchet MS" panose="020B0603020202020204" pitchFamily="34" charset="0"/>
              </a:rPr>
              <a:t>turkey sausage </a:t>
            </a:r>
          </a:p>
          <a:p>
            <a:r>
              <a:rPr lang="en-US" sz="1100" dirty="0">
                <a:latin typeface="Trebuchet MS" panose="020B0603020202020204" pitchFamily="34" charset="0"/>
              </a:rPr>
              <a:t>includes orange, apple and cranberry juice </a:t>
            </a:r>
          </a:p>
          <a:p>
            <a:r>
              <a:rPr lang="en-US" sz="1100" dirty="0">
                <a:latin typeface="Trebuchet MS" panose="020B0603020202020204" pitchFamily="34" charset="0"/>
              </a:rPr>
              <a:t>locally roasted fair trade organic coffee service and Fair Trade </a:t>
            </a:r>
            <a:r>
              <a:rPr lang="en-US" sz="1100" dirty="0" err="1">
                <a:latin typeface="Trebuchet MS" panose="020B0603020202020204" pitchFamily="34" charset="0"/>
              </a:rPr>
              <a:t>Numi</a:t>
            </a:r>
            <a:r>
              <a:rPr lang="en-US" sz="1100" dirty="0">
                <a:latin typeface="Trebuchet MS" panose="020B0603020202020204" pitchFamily="34" charset="0"/>
              </a:rPr>
              <a:t> tea service</a:t>
            </a:r>
            <a:endParaRPr lang="en-US" sz="1100" b="1" dirty="0">
              <a:latin typeface="Trebuchet MS" panose="020B0603020202020204" pitchFamily="34" charset="0"/>
            </a:endParaRPr>
          </a:p>
          <a:p>
            <a:r>
              <a:rPr lang="en-US" sz="1100" spc="50" dirty="0">
                <a:latin typeface="Trebuchet MS" panose="020B0603020202020204" pitchFamily="34" charset="0"/>
              </a:rPr>
              <a:t>$15 per person</a:t>
            </a:r>
          </a:p>
          <a:p>
            <a:pPr lvl="0"/>
            <a:endParaRPr lang="en-US" sz="1100" dirty="0">
              <a:solidFill>
                <a:prstClr val="black"/>
              </a:solidFill>
              <a:latin typeface="Trebuchet MS" panose="020B0603020202020204" pitchFamily="34" charset="0"/>
            </a:endParaRPr>
          </a:p>
          <a:p>
            <a:endParaRPr lang="en-US" sz="1100" dirty="0" smtClean="0">
              <a:latin typeface="Trebuchet MS" panose="020B0603020202020204" pitchFamily="34" charset="0"/>
            </a:endParaRPr>
          </a:p>
          <a:p>
            <a:endParaRPr lang="en-US" sz="1100" dirty="0" smtClean="0">
              <a:latin typeface="Trebuchet MS" panose="020B0603020202020204" pitchFamily="34" charset="0"/>
            </a:endParaRPr>
          </a:p>
          <a:p>
            <a:endParaRPr lang="en-US" sz="1100" dirty="0">
              <a:solidFill>
                <a:srgbClr val="FF0000"/>
              </a:solidFill>
              <a:latin typeface="Trebuchet MS" panose="020B0603020202020204" pitchFamily="34" charset="0"/>
            </a:endParaRPr>
          </a:p>
        </p:txBody>
      </p:sp>
      <p:sp>
        <p:nvSpPr>
          <p:cNvPr id="12" name="TextBox 11"/>
          <p:cNvSpPr txBox="1"/>
          <p:nvPr/>
        </p:nvSpPr>
        <p:spPr>
          <a:xfrm>
            <a:off x="6797842" y="9420732"/>
            <a:ext cx="517358" cy="276999"/>
          </a:xfrm>
          <a:prstGeom prst="rect">
            <a:avLst/>
          </a:prstGeom>
          <a:noFill/>
        </p:spPr>
        <p:txBody>
          <a:bodyPr wrap="square" rtlCol="0">
            <a:spAutoFit/>
          </a:bodyPr>
          <a:lstStyle/>
          <a:p>
            <a:pPr algn="ctr"/>
            <a:r>
              <a:rPr lang="en-US" sz="1200" dirty="0">
                <a:latin typeface="Trebuchet MS" panose="020B0603020202020204" pitchFamily="34" charset="0"/>
              </a:rPr>
              <a:t>3</a:t>
            </a:r>
          </a:p>
        </p:txBody>
      </p:sp>
      <p:pic>
        <p:nvPicPr>
          <p:cNvPr id="2" name="Picture 1"/>
          <p:cNvPicPr>
            <a:picLocks noChangeAspect="1"/>
          </p:cNvPicPr>
          <p:nvPr/>
        </p:nvPicPr>
        <p:blipFill>
          <a:blip r:embed="rId3"/>
          <a:stretch>
            <a:fillRect/>
          </a:stretch>
        </p:blipFill>
        <p:spPr>
          <a:xfrm>
            <a:off x="170688" y="316153"/>
            <a:ext cx="3734562" cy="859611"/>
          </a:xfrm>
          <a:prstGeom prst="rect">
            <a:avLst/>
          </a:prstGeom>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t="2646" r="33395"/>
          <a:stretch/>
        </p:blipFill>
        <p:spPr>
          <a:xfrm>
            <a:off x="170688" y="745958"/>
            <a:ext cx="2834331" cy="528195"/>
          </a:xfrm>
          <a:prstGeom prst="rect">
            <a:avLst/>
          </a:prstGeom>
        </p:spPr>
      </p:pic>
      <p:sp>
        <p:nvSpPr>
          <p:cNvPr id="8" name="TextBox 7"/>
          <p:cNvSpPr txBox="1"/>
          <p:nvPr/>
        </p:nvSpPr>
        <p:spPr>
          <a:xfrm>
            <a:off x="357070" y="1274153"/>
            <a:ext cx="6819900" cy="261610"/>
          </a:xfrm>
          <a:prstGeom prst="rect">
            <a:avLst/>
          </a:prstGeom>
          <a:noFill/>
        </p:spPr>
        <p:txBody>
          <a:bodyPr wrap="square" rtlCol="0">
            <a:spAutoFit/>
          </a:bodyPr>
          <a:lstStyle/>
          <a:p>
            <a:r>
              <a:rPr lang="en-US" sz="1100" dirty="0" smtClean="0">
                <a:latin typeface="Trebuchet MS" panose="020B0603020202020204" pitchFamily="34" charset="0"/>
              </a:rPr>
              <a:t>Minimum order of 10</a:t>
            </a:r>
            <a:endParaRPr lang="en-US" sz="1100" dirty="0">
              <a:latin typeface="Trebuchet MS" panose="020B0603020202020204" pitchFamily="34" charset="0"/>
            </a:endParaRPr>
          </a:p>
        </p:txBody>
      </p:sp>
    </p:spTree>
    <p:extLst>
      <p:ext uri="{BB962C8B-B14F-4D97-AF65-F5344CB8AC3E}">
        <p14:creationId xmlns:p14="http://schemas.microsoft.com/office/powerpoint/2010/main" val="28829172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700" y="317500"/>
            <a:ext cx="3390900" cy="584775"/>
          </a:xfrm>
          <a:prstGeom prst="rect">
            <a:avLst/>
          </a:prstGeom>
          <a:noFill/>
        </p:spPr>
        <p:txBody>
          <a:bodyPr wrap="square" rtlCol="0">
            <a:spAutoFit/>
          </a:bodyPr>
          <a:lstStyle/>
          <a:p>
            <a:r>
              <a:rPr lang="en-US" sz="3200" spc="50" dirty="0">
                <a:latin typeface="Gill Sans MT Ext Condensed Bold" panose="020B0902020104020203" pitchFamily="34" charset="0"/>
              </a:rPr>
              <a:t>SALADS</a:t>
            </a:r>
          </a:p>
        </p:txBody>
      </p:sp>
      <p:sp>
        <p:nvSpPr>
          <p:cNvPr id="5" name="TextBox 4"/>
          <p:cNvSpPr txBox="1"/>
          <p:nvPr/>
        </p:nvSpPr>
        <p:spPr>
          <a:xfrm>
            <a:off x="393700" y="1543050"/>
            <a:ext cx="6921500" cy="7709803"/>
          </a:xfrm>
          <a:prstGeom prst="rect">
            <a:avLst/>
          </a:prstGeom>
          <a:noFill/>
        </p:spPr>
        <p:txBody>
          <a:bodyPr wrap="square" rtlCol="0">
            <a:spAutoFit/>
          </a:bodyPr>
          <a:lstStyle/>
          <a:p>
            <a:endParaRPr lang="en-US" sz="1100" b="1" spc="50" dirty="0" smtClean="0">
              <a:latin typeface="Trebuchet MS" panose="020B0603020202020204" pitchFamily="34" charset="0"/>
            </a:endParaRPr>
          </a:p>
          <a:p>
            <a:endParaRPr lang="en-US" sz="1100" b="1" spc="50" dirty="0" smtClean="0">
              <a:latin typeface="Trebuchet MS" panose="020B0603020202020204" pitchFamily="34" charset="0"/>
            </a:endParaRPr>
          </a:p>
          <a:p>
            <a:r>
              <a:rPr lang="en-US" sz="1100" b="1" spc="50" dirty="0" smtClean="0">
                <a:latin typeface="Trebuchet MS" panose="020B0603020202020204" pitchFamily="34" charset="0"/>
              </a:rPr>
              <a:t>Cobb</a:t>
            </a:r>
            <a:endParaRPr lang="en-US" sz="1100" dirty="0" smtClean="0">
              <a:latin typeface="Trebuchet MS" panose="020B0603020202020204" pitchFamily="34" charset="0"/>
            </a:endParaRPr>
          </a:p>
          <a:p>
            <a:r>
              <a:rPr lang="en-US" sz="1100" dirty="0" smtClean="0">
                <a:latin typeface="Trebuchet MS" panose="020B0603020202020204" pitchFamily="34" charset="0"/>
              </a:rPr>
              <a:t>romaine lettuce, grilled chicken or roasted vegetables, avocado, bleu cheese, crisp bacon,</a:t>
            </a:r>
          </a:p>
          <a:p>
            <a:r>
              <a:rPr lang="en-US" sz="1100" dirty="0" smtClean="0">
                <a:latin typeface="Trebuchet MS" panose="020B0603020202020204" pitchFamily="34" charset="0"/>
              </a:rPr>
              <a:t>tomatoes, chopped egg on crisp greens with creamy roasted garlic dressing</a:t>
            </a:r>
          </a:p>
          <a:p>
            <a:r>
              <a:rPr lang="en-US" sz="1100" dirty="0" smtClean="0">
                <a:latin typeface="Trebuchet MS" panose="020B0603020202020204" pitchFamily="34" charset="0"/>
              </a:rPr>
              <a:t>$15 per person</a:t>
            </a:r>
          </a:p>
          <a:p>
            <a:r>
              <a:rPr lang="en-US" sz="1100" dirty="0" smtClean="0">
                <a:latin typeface="Trebuchet MS" panose="020B0603020202020204" pitchFamily="34" charset="0"/>
              </a:rPr>
              <a:t> </a:t>
            </a:r>
          </a:p>
          <a:p>
            <a:r>
              <a:rPr lang="en-US" sz="1100" b="1" spc="50" dirty="0" smtClean="0">
                <a:latin typeface="Trebuchet MS" panose="020B0603020202020204" pitchFamily="34" charset="0"/>
              </a:rPr>
              <a:t>Roasted root vegetable</a:t>
            </a:r>
            <a:endParaRPr lang="en-US" sz="1100" spc="50" dirty="0" smtClean="0">
              <a:latin typeface="Trebuchet MS" panose="020B0603020202020204" pitchFamily="34" charset="0"/>
            </a:endParaRPr>
          </a:p>
          <a:p>
            <a:r>
              <a:rPr lang="en-US" sz="1100" dirty="0" smtClean="0">
                <a:latin typeface="Trebuchet MS" panose="020B0603020202020204" pitchFamily="34" charset="0"/>
              </a:rPr>
              <a:t>mixed greens salad, grilled chicken or roasted vegetables, dried cranberries, roasted beets, </a:t>
            </a:r>
          </a:p>
          <a:p>
            <a:r>
              <a:rPr lang="en-US" sz="1100" dirty="0" smtClean="0">
                <a:latin typeface="Trebuchet MS" panose="020B0603020202020204" pitchFamily="34" charset="0"/>
              </a:rPr>
              <a:t>butternut squash, parsnips, pumpkin seeds and cranberry vinaigrette </a:t>
            </a:r>
          </a:p>
          <a:p>
            <a:r>
              <a:rPr lang="en-US" sz="1100" dirty="0">
                <a:latin typeface="Trebuchet MS" panose="020B0603020202020204" pitchFamily="34" charset="0"/>
              </a:rPr>
              <a:t>$15 per person</a:t>
            </a:r>
          </a:p>
          <a:p>
            <a:endParaRPr lang="en-US" sz="1100" dirty="0" smtClean="0">
              <a:latin typeface="Trebuchet MS" panose="020B0603020202020204" pitchFamily="34" charset="0"/>
            </a:endParaRPr>
          </a:p>
          <a:p>
            <a:r>
              <a:rPr lang="en-US" sz="1100" b="1" spc="50" dirty="0" smtClean="0">
                <a:latin typeface="Trebuchet MS" panose="020B0603020202020204" pitchFamily="34" charset="0"/>
              </a:rPr>
              <a:t>Campus classic</a:t>
            </a:r>
          </a:p>
          <a:p>
            <a:r>
              <a:rPr lang="en-US" sz="1100" dirty="0" smtClean="0">
                <a:latin typeface="Trebuchet MS" panose="020B0603020202020204" pitchFamily="34" charset="0"/>
              </a:rPr>
              <a:t>arugula salad,  grilled chicken or roasted vegetables, sliced local apple, dried cranberries, </a:t>
            </a:r>
          </a:p>
          <a:p>
            <a:r>
              <a:rPr lang="en-US" sz="1100" dirty="0" smtClean="0">
                <a:latin typeface="Trebuchet MS" panose="020B0603020202020204" pitchFamily="34" charset="0"/>
              </a:rPr>
              <a:t>candied pecans, crumbled goat cheese with citrus vinaigrette</a:t>
            </a:r>
          </a:p>
          <a:p>
            <a:r>
              <a:rPr lang="en-US" sz="1100" dirty="0" smtClean="0">
                <a:latin typeface="Trebuchet MS" panose="020B0603020202020204" pitchFamily="34" charset="0"/>
              </a:rPr>
              <a:t>$</a:t>
            </a:r>
            <a:r>
              <a:rPr lang="en-US" sz="1100" dirty="0">
                <a:latin typeface="Trebuchet MS" panose="020B0603020202020204" pitchFamily="34" charset="0"/>
              </a:rPr>
              <a:t>15 per person</a:t>
            </a:r>
          </a:p>
          <a:p>
            <a:endParaRPr lang="en-US" sz="1100" dirty="0" smtClean="0">
              <a:latin typeface="Trebuchet MS" panose="020B0603020202020204" pitchFamily="34" charset="0"/>
            </a:endParaRPr>
          </a:p>
          <a:p>
            <a:r>
              <a:rPr lang="en-US" sz="1100" b="1" spc="50" dirty="0" smtClean="0">
                <a:latin typeface="Trebuchet MS" panose="020B0603020202020204" pitchFamily="34" charset="0"/>
              </a:rPr>
              <a:t>Kale </a:t>
            </a:r>
          </a:p>
          <a:p>
            <a:r>
              <a:rPr lang="en-US" sz="1100" dirty="0" smtClean="0">
                <a:latin typeface="Trebuchet MS" panose="020B0603020202020204" pitchFamily="34" charset="0"/>
              </a:rPr>
              <a:t>tossed baby kale, grilled chicken or roasted vegetables, shaved carrots, toasted walnuts</a:t>
            </a:r>
          </a:p>
          <a:p>
            <a:r>
              <a:rPr lang="en-US" sz="1100" dirty="0" smtClean="0">
                <a:latin typeface="Trebuchet MS" panose="020B0603020202020204" pitchFamily="34" charset="0"/>
              </a:rPr>
              <a:t>and apple cider vinaigrette</a:t>
            </a:r>
          </a:p>
          <a:p>
            <a:r>
              <a:rPr lang="en-US" sz="1100" dirty="0">
                <a:latin typeface="Trebuchet MS" panose="020B0603020202020204" pitchFamily="34" charset="0"/>
              </a:rPr>
              <a:t>$15 per person</a:t>
            </a:r>
          </a:p>
          <a:p>
            <a:endParaRPr lang="en-US" sz="1100" dirty="0" smtClean="0">
              <a:solidFill>
                <a:schemeClr val="tx1">
                  <a:lumMod val="50000"/>
                  <a:lumOff val="50000"/>
                </a:schemeClr>
              </a:solidFill>
              <a:latin typeface="Trebuchet MS" panose="020B0603020202020204" pitchFamily="34" charset="0"/>
            </a:endParaRPr>
          </a:p>
          <a:p>
            <a:r>
              <a:rPr lang="en-US" sz="1100" b="1" dirty="0" err="1" smtClean="0">
                <a:latin typeface="Trebuchet MS" panose="020B0603020202020204" pitchFamily="34" charset="0"/>
              </a:rPr>
              <a:t>Farro</a:t>
            </a:r>
            <a:r>
              <a:rPr lang="en-US" sz="1100" b="1" dirty="0" smtClean="0">
                <a:latin typeface="Trebuchet MS" panose="020B0603020202020204" pitchFamily="34" charset="0"/>
              </a:rPr>
              <a:t> salad</a:t>
            </a:r>
          </a:p>
          <a:p>
            <a:r>
              <a:rPr lang="en-US" sz="1100" dirty="0" smtClean="0">
                <a:latin typeface="Trebuchet MS" panose="020B0603020202020204" pitchFamily="34" charset="0"/>
              </a:rPr>
              <a:t>baby spinach, grilled chicken or roasted vegetables, </a:t>
            </a:r>
            <a:r>
              <a:rPr lang="en-US" sz="1100" dirty="0" err="1" smtClean="0">
                <a:latin typeface="Trebuchet MS" panose="020B0603020202020204" pitchFamily="34" charset="0"/>
              </a:rPr>
              <a:t>farro</a:t>
            </a:r>
            <a:r>
              <a:rPr lang="en-US" sz="1100" dirty="0" smtClean="0">
                <a:latin typeface="Trebuchet MS" panose="020B0603020202020204" pitchFamily="34" charset="0"/>
              </a:rPr>
              <a:t>, sun dried tomatoes, artichokes, </a:t>
            </a:r>
          </a:p>
          <a:p>
            <a:r>
              <a:rPr lang="en-US" sz="1100" dirty="0" smtClean="0">
                <a:latin typeface="Trebuchet MS" panose="020B0603020202020204" pitchFamily="34" charset="0"/>
              </a:rPr>
              <a:t>olives and champagne vinaigrette</a:t>
            </a:r>
          </a:p>
          <a:p>
            <a:r>
              <a:rPr lang="en-US" sz="1100" dirty="0">
                <a:latin typeface="Trebuchet MS" panose="020B0603020202020204" pitchFamily="34" charset="0"/>
              </a:rPr>
              <a:t>$15 per person</a:t>
            </a:r>
          </a:p>
          <a:p>
            <a:endParaRPr lang="en-US" sz="1100" dirty="0" smtClean="0">
              <a:latin typeface="Trebuchet MS" panose="020B0603020202020204" pitchFamily="34" charset="0"/>
            </a:endParaRPr>
          </a:p>
          <a:p>
            <a:r>
              <a:rPr lang="en-US" sz="1100" b="1" dirty="0" smtClean="0">
                <a:latin typeface="Trebuchet MS" panose="020B0603020202020204" pitchFamily="34" charset="0"/>
              </a:rPr>
              <a:t>Falafel salad</a:t>
            </a:r>
          </a:p>
          <a:p>
            <a:r>
              <a:rPr lang="en-US" sz="1100" dirty="0" smtClean="0">
                <a:latin typeface="Trebuchet MS" panose="020B0603020202020204" pitchFamily="34" charset="0"/>
              </a:rPr>
              <a:t>romaine lettuce, falafel, Mediterranean roasted vegetables, tabbouleh,</a:t>
            </a:r>
          </a:p>
          <a:p>
            <a:r>
              <a:rPr lang="en-US" sz="1100" dirty="0" smtClean="0">
                <a:latin typeface="Trebuchet MS" panose="020B0603020202020204" pitchFamily="34" charset="0"/>
              </a:rPr>
              <a:t>sesame hummus and lemon tahini dressing</a:t>
            </a:r>
          </a:p>
          <a:p>
            <a:r>
              <a:rPr lang="en-US" sz="1100" dirty="0">
                <a:latin typeface="Trebuchet MS" panose="020B0603020202020204" pitchFamily="34" charset="0"/>
              </a:rPr>
              <a:t>$15 per person</a:t>
            </a:r>
          </a:p>
          <a:p>
            <a:endParaRPr lang="en-US" sz="1100" dirty="0">
              <a:solidFill>
                <a:srgbClr val="FF0000"/>
              </a:solidFill>
              <a:latin typeface="Trebuchet MS" panose="020B0603020202020204" pitchFamily="34" charset="0"/>
            </a:endParaRPr>
          </a:p>
          <a:p>
            <a:r>
              <a:rPr lang="en-US" sz="1100" b="1" dirty="0" smtClean="0">
                <a:latin typeface="Trebuchet MS" panose="020B0603020202020204" pitchFamily="34" charset="0"/>
              </a:rPr>
              <a:t>Southwestern salad</a:t>
            </a:r>
          </a:p>
          <a:p>
            <a:r>
              <a:rPr lang="en-US" sz="1100" dirty="0">
                <a:latin typeface="Trebuchet MS" panose="020B0603020202020204" pitchFamily="34" charset="0"/>
              </a:rPr>
              <a:t>r</a:t>
            </a:r>
            <a:r>
              <a:rPr lang="en-US" sz="1100" dirty="0" smtClean="0">
                <a:latin typeface="Trebuchet MS" panose="020B0603020202020204" pitchFamily="34" charset="0"/>
              </a:rPr>
              <a:t>omaine hearts, grilled </a:t>
            </a:r>
            <a:r>
              <a:rPr lang="en-US" sz="1100" dirty="0">
                <a:latin typeface="Trebuchet MS" panose="020B0603020202020204" pitchFamily="34" charset="0"/>
              </a:rPr>
              <a:t>chicken or roasted </a:t>
            </a:r>
            <a:r>
              <a:rPr lang="en-US" sz="1100" dirty="0" smtClean="0">
                <a:latin typeface="Trebuchet MS" panose="020B0603020202020204" pitchFamily="34" charset="0"/>
              </a:rPr>
              <a:t>vegetables, spicy black bean and corn compote, avocado, plum tomatoes, roasted chilies, tortilla strips and southwestern ranch dressing</a:t>
            </a:r>
          </a:p>
          <a:p>
            <a:r>
              <a:rPr lang="en-US" sz="1100" dirty="0">
                <a:latin typeface="Trebuchet MS" panose="020B0603020202020204" pitchFamily="34" charset="0"/>
              </a:rPr>
              <a:t>$15 per person</a:t>
            </a:r>
          </a:p>
          <a:p>
            <a:endParaRPr lang="en-US" sz="1100" dirty="0">
              <a:solidFill>
                <a:srgbClr val="FF0000"/>
              </a:solidFill>
              <a:latin typeface="Trebuchet MS" panose="020B0603020202020204" pitchFamily="34" charset="0"/>
            </a:endParaRPr>
          </a:p>
          <a:p>
            <a:r>
              <a:rPr lang="en-US" sz="1100" b="1" dirty="0" smtClean="0">
                <a:latin typeface="Trebuchet MS" panose="020B0603020202020204" pitchFamily="34" charset="0"/>
              </a:rPr>
              <a:t>Green goddess salad</a:t>
            </a:r>
            <a:endParaRPr lang="en-US" sz="1100" b="1" dirty="0">
              <a:latin typeface="Trebuchet MS" panose="020B0603020202020204" pitchFamily="34" charset="0"/>
            </a:endParaRPr>
          </a:p>
          <a:p>
            <a:r>
              <a:rPr lang="en-US" sz="1100" dirty="0">
                <a:latin typeface="Trebuchet MS" panose="020B0603020202020204" pitchFamily="34" charset="0"/>
              </a:rPr>
              <a:t>l</a:t>
            </a:r>
            <a:r>
              <a:rPr lang="en-US" sz="1100" dirty="0" smtClean="0">
                <a:latin typeface="Trebuchet MS" panose="020B0603020202020204" pitchFamily="34" charset="0"/>
              </a:rPr>
              <a:t>eaf </a:t>
            </a:r>
            <a:r>
              <a:rPr lang="en-US" sz="1100" dirty="0">
                <a:latin typeface="Trebuchet MS" panose="020B0603020202020204" pitchFamily="34" charset="0"/>
              </a:rPr>
              <a:t>lettuce, grilled chicken or roasted </a:t>
            </a:r>
            <a:r>
              <a:rPr lang="en-US" sz="1100" dirty="0" smtClean="0">
                <a:latin typeface="Trebuchet MS" panose="020B0603020202020204" pitchFamily="34" charset="0"/>
              </a:rPr>
              <a:t>vegetables, fresh herbs, avocado, cucumbers, chickpeas, artichoke hearts, grape tomatoes and green goddess dressing</a:t>
            </a:r>
          </a:p>
          <a:p>
            <a:r>
              <a:rPr lang="en-US" sz="1100" dirty="0">
                <a:latin typeface="Trebuchet MS" panose="020B0603020202020204" pitchFamily="34" charset="0"/>
              </a:rPr>
              <a:t>$15 per person</a:t>
            </a:r>
          </a:p>
          <a:p>
            <a:endParaRPr lang="en-US" sz="1100" dirty="0">
              <a:latin typeface="Trebuchet MS" panose="020B0603020202020204" pitchFamily="34" charset="0"/>
            </a:endParaRPr>
          </a:p>
          <a:p>
            <a:endParaRPr lang="en-US" sz="1100" dirty="0" smtClean="0">
              <a:latin typeface="Trebuchet MS" panose="020B0603020202020204" pitchFamily="34" charset="0"/>
            </a:endParaRPr>
          </a:p>
          <a:p>
            <a:endParaRPr lang="en-US" sz="1100" dirty="0">
              <a:latin typeface="Trebuchet MS" panose="020B0603020202020204" pitchFamily="34" charset="0"/>
            </a:endParaRPr>
          </a:p>
          <a:p>
            <a:endParaRPr lang="en-US" sz="1100" dirty="0">
              <a:latin typeface="Trebuchet MS" panose="020B0603020202020204" pitchFamily="34" charset="0"/>
            </a:endParaRPr>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t="7327" r="75243" b="1"/>
          <a:stretch/>
        </p:blipFill>
        <p:spPr>
          <a:xfrm>
            <a:off x="247651" y="711199"/>
            <a:ext cx="984249" cy="502795"/>
          </a:xfrm>
          <a:prstGeom prst="rect">
            <a:avLst/>
          </a:prstGeom>
        </p:spPr>
      </p:pic>
      <p:sp>
        <p:nvSpPr>
          <p:cNvPr id="12" name="TextBox 11"/>
          <p:cNvSpPr txBox="1"/>
          <p:nvPr/>
        </p:nvSpPr>
        <p:spPr>
          <a:xfrm>
            <a:off x="400050" y="1069200"/>
            <a:ext cx="7372350" cy="769441"/>
          </a:xfrm>
          <a:prstGeom prst="rect">
            <a:avLst/>
          </a:prstGeom>
          <a:noFill/>
        </p:spPr>
        <p:txBody>
          <a:bodyPr wrap="square" rtlCol="0">
            <a:spAutoFit/>
          </a:bodyPr>
          <a:lstStyle/>
          <a:p>
            <a:r>
              <a:rPr lang="en-US" sz="1100" dirty="0" smtClean="0">
                <a:latin typeface="Trebuchet MS" panose="020B0603020202020204" pitchFamily="34" charset="0"/>
              </a:rPr>
              <a:t>Salad buffets can also be prepared as boxed meals. </a:t>
            </a:r>
            <a:endParaRPr lang="en-US" sz="1100" dirty="0">
              <a:latin typeface="Trebuchet MS" panose="020B0603020202020204" pitchFamily="34" charset="0"/>
            </a:endParaRPr>
          </a:p>
          <a:p>
            <a:r>
              <a:rPr lang="en-US" sz="1100" dirty="0" smtClean="0">
                <a:latin typeface="Trebuchet MS" panose="020B0603020202020204" pitchFamily="34" charset="0"/>
              </a:rPr>
              <a:t>Buffets or boxed meals include artisan dinner roll with butter, whole local fruit, house baked cookie</a:t>
            </a:r>
          </a:p>
          <a:p>
            <a:r>
              <a:rPr lang="en-US" sz="1100" dirty="0" smtClean="0">
                <a:latin typeface="Trebuchet MS" panose="020B0603020202020204" pitchFamily="34" charset="0"/>
              </a:rPr>
              <a:t>and canned beverage</a:t>
            </a:r>
          </a:p>
          <a:p>
            <a:r>
              <a:rPr lang="en-US" sz="1100" dirty="0" smtClean="0">
                <a:latin typeface="Trebuchet MS" panose="020B0603020202020204" pitchFamily="34" charset="0"/>
              </a:rPr>
              <a:t>Minimum order of 10</a:t>
            </a:r>
          </a:p>
        </p:txBody>
      </p:sp>
      <p:sp>
        <p:nvSpPr>
          <p:cNvPr id="18" name="TextBox 17"/>
          <p:cNvSpPr txBox="1"/>
          <p:nvPr/>
        </p:nvSpPr>
        <p:spPr>
          <a:xfrm>
            <a:off x="6797842" y="9420732"/>
            <a:ext cx="517358" cy="276999"/>
          </a:xfrm>
          <a:prstGeom prst="rect">
            <a:avLst/>
          </a:prstGeom>
          <a:noFill/>
        </p:spPr>
        <p:txBody>
          <a:bodyPr wrap="square" rtlCol="0">
            <a:spAutoFit/>
          </a:bodyPr>
          <a:lstStyle/>
          <a:p>
            <a:pPr algn="ctr"/>
            <a:r>
              <a:rPr lang="en-US" sz="1200" dirty="0" smtClean="0">
                <a:latin typeface="Trebuchet MS" panose="020B0603020202020204" pitchFamily="34" charset="0"/>
              </a:rPr>
              <a:t>4</a:t>
            </a:r>
            <a:endParaRPr lang="en-US" sz="1200" dirty="0">
              <a:latin typeface="Trebuchet MS" panose="020B0603020202020204" pitchFamily="34" charset="0"/>
            </a:endParaRPr>
          </a:p>
        </p:txBody>
      </p:sp>
    </p:spTree>
    <p:extLst>
      <p:ext uri="{BB962C8B-B14F-4D97-AF65-F5344CB8AC3E}">
        <p14:creationId xmlns:p14="http://schemas.microsoft.com/office/powerpoint/2010/main" val="18733624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700" y="317500"/>
            <a:ext cx="6080252" cy="584775"/>
          </a:xfrm>
          <a:prstGeom prst="rect">
            <a:avLst/>
          </a:prstGeom>
          <a:noFill/>
        </p:spPr>
        <p:txBody>
          <a:bodyPr wrap="square" rtlCol="0">
            <a:spAutoFit/>
          </a:bodyPr>
          <a:lstStyle/>
          <a:p>
            <a:r>
              <a:rPr lang="en-US" sz="3200" spc="50" dirty="0" smtClean="0">
                <a:latin typeface="Gill Sans MT Ext Condensed Bold" panose="020B0902020104020203" pitchFamily="34" charset="0"/>
              </a:rPr>
              <a:t>PERFORMANCE BOWLS (SEASONAL OPTIONS AVAILABLE)</a:t>
            </a:r>
            <a:endParaRPr lang="en-US" sz="3200" spc="50" dirty="0">
              <a:latin typeface="Gill Sans MT Ext Condensed Bold" panose="020B0902020104020203" pitchFamily="34" charset="0"/>
            </a:endParaRPr>
          </a:p>
        </p:txBody>
      </p:sp>
      <p:sp>
        <p:nvSpPr>
          <p:cNvPr id="5" name="TextBox 4"/>
          <p:cNvSpPr txBox="1"/>
          <p:nvPr/>
        </p:nvSpPr>
        <p:spPr>
          <a:xfrm>
            <a:off x="393700" y="1543050"/>
            <a:ext cx="6921500" cy="5170646"/>
          </a:xfrm>
          <a:prstGeom prst="rect">
            <a:avLst/>
          </a:prstGeom>
          <a:noFill/>
        </p:spPr>
        <p:txBody>
          <a:bodyPr wrap="square" rtlCol="0">
            <a:spAutoFit/>
          </a:bodyPr>
          <a:lstStyle/>
          <a:p>
            <a:endParaRPr lang="en-US" sz="1100" b="1" spc="50" dirty="0" smtClean="0">
              <a:latin typeface="Trebuchet MS" panose="020B0603020202020204" pitchFamily="34" charset="0"/>
            </a:endParaRPr>
          </a:p>
          <a:p>
            <a:endParaRPr lang="en-US" sz="1100" b="1" spc="50" dirty="0">
              <a:latin typeface="Trebuchet MS" panose="020B0603020202020204" pitchFamily="34" charset="0"/>
            </a:endParaRPr>
          </a:p>
          <a:p>
            <a:r>
              <a:rPr lang="en-US" sz="1100" b="1" spc="50" dirty="0" smtClean="0">
                <a:latin typeface="Trebuchet MS" panose="020B0603020202020204" pitchFamily="34" charset="0"/>
              </a:rPr>
              <a:t>Nourish (Cold)</a:t>
            </a:r>
            <a:endParaRPr lang="en-US" sz="1100" dirty="0">
              <a:latin typeface="Trebuchet MS" panose="020B0603020202020204" pitchFamily="34" charset="0"/>
            </a:endParaRPr>
          </a:p>
          <a:p>
            <a:r>
              <a:rPr lang="en-US" sz="1100" dirty="0">
                <a:latin typeface="Trebuchet MS" panose="020B0603020202020204" pitchFamily="34" charset="0"/>
              </a:rPr>
              <a:t>romaine lettuce, wheat berries, cherry tomatoes, cucumber, roasted mushrooms, roasted chicken or vegetables, Caesar vinaigrette and house made croutons </a:t>
            </a:r>
            <a:endParaRPr lang="en-US" sz="1100" dirty="0" smtClean="0">
              <a:latin typeface="Trebuchet MS" panose="020B0603020202020204" pitchFamily="34" charset="0"/>
            </a:endParaRPr>
          </a:p>
          <a:p>
            <a:r>
              <a:rPr lang="en-US" sz="1100" dirty="0">
                <a:latin typeface="Trebuchet MS" panose="020B0603020202020204" pitchFamily="34" charset="0"/>
              </a:rPr>
              <a:t>$</a:t>
            </a:r>
            <a:r>
              <a:rPr lang="en-US" sz="1100" dirty="0" smtClean="0">
                <a:latin typeface="Trebuchet MS" panose="020B0603020202020204" pitchFamily="34" charset="0"/>
              </a:rPr>
              <a:t>15 per </a:t>
            </a:r>
            <a:r>
              <a:rPr lang="en-US" sz="1100" dirty="0">
                <a:latin typeface="Trebuchet MS" panose="020B0603020202020204" pitchFamily="34" charset="0"/>
              </a:rPr>
              <a:t>person</a:t>
            </a:r>
            <a:endParaRPr lang="en-US" sz="1100" dirty="0">
              <a:solidFill>
                <a:srgbClr val="FF0000"/>
              </a:solidFill>
              <a:latin typeface="Trebuchet MS" panose="020B0603020202020204" pitchFamily="34" charset="0"/>
            </a:endParaRPr>
          </a:p>
          <a:p>
            <a:r>
              <a:rPr lang="en-US" sz="1100" dirty="0">
                <a:latin typeface="Trebuchet MS" panose="020B0603020202020204" pitchFamily="34" charset="0"/>
              </a:rPr>
              <a:t> </a:t>
            </a:r>
            <a:endParaRPr lang="en-US" sz="1100" dirty="0" smtClean="0">
              <a:latin typeface="Trebuchet MS" panose="020B0603020202020204" pitchFamily="34" charset="0"/>
            </a:endParaRPr>
          </a:p>
          <a:p>
            <a:endParaRPr lang="en-US" sz="1100" dirty="0">
              <a:latin typeface="Trebuchet MS" panose="020B0603020202020204" pitchFamily="34" charset="0"/>
            </a:endParaRPr>
          </a:p>
          <a:p>
            <a:endParaRPr lang="en-US" sz="1100" dirty="0">
              <a:latin typeface="Trebuchet MS" panose="020B0603020202020204" pitchFamily="34" charset="0"/>
            </a:endParaRPr>
          </a:p>
          <a:p>
            <a:r>
              <a:rPr lang="en-US" sz="1100" b="1" spc="50" dirty="0" smtClean="0">
                <a:latin typeface="Trebuchet MS" panose="020B0603020202020204" pitchFamily="34" charset="0"/>
              </a:rPr>
              <a:t>Endurance (Cold)</a:t>
            </a:r>
            <a:endParaRPr lang="en-US" sz="1100" spc="50" dirty="0">
              <a:latin typeface="Trebuchet MS" panose="020B0603020202020204" pitchFamily="34" charset="0"/>
            </a:endParaRPr>
          </a:p>
          <a:p>
            <a:r>
              <a:rPr lang="en-US" sz="1100" dirty="0">
                <a:latin typeface="Trebuchet MS" panose="020B0603020202020204" pitchFamily="34" charset="0"/>
              </a:rPr>
              <a:t>Kale, quinoa, sweet potato, beets, cauliflower, mushrooms, roasted chicken or vegetables, balsamic vinaigrette and flax or </a:t>
            </a:r>
            <a:r>
              <a:rPr lang="en-US" sz="1100" dirty="0" smtClean="0">
                <a:latin typeface="Trebuchet MS" panose="020B0603020202020204" pitchFamily="34" charset="0"/>
              </a:rPr>
              <a:t>chia</a:t>
            </a:r>
          </a:p>
          <a:p>
            <a:r>
              <a:rPr lang="en-US" sz="1100" dirty="0">
                <a:latin typeface="Trebuchet MS" panose="020B0603020202020204" pitchFamily="34" charset="0"/>
              </a:rPr>
              <a:t>$</a:t>
            </a:r>
            <a:r>
              <a:rPr lang="en-US" sz="1100" dirty="0" smtClean="0">
                <a:latin typeface="Trebuchet MS" panose="020B0603020202020204" pitchFamily="34" charset="0"/>
              </a:rPr>
              <a:t>15 </a:t>
            </a:r>
            <a:r>
              <a:rPr lang="en-US" sz="1100" dirty="0">
                <a:latin typeface="Trebuchet MS" panose="020B0603020202020204" pitchFamily="34" charset="0"/>
              </a:rPr>
              <a:t>per </a:t>
            </a:r>
            <a:r>
              <a:rPr lang="en-US" sz="1100" dirty="0" smtClean="0">
                <a:latin typeface="Trebuchet MS" panose="020B0603020202020204" pitchFamily="34" charset="0"/>
              </a:rPr>
              <a:t>person</a:t>
            </a:r>
            <a:endParaRPr lang="en-US" sz="1100" dirty="0">
              <a:latin typeface="Trebuchet MS" panose="020B0603020202020204" pitchFamily="34" charset="0"/>
            </a:endParaRPr>
          </a:p>
          <a:p>
            <a:endParaRPr lang="en-US" sz="1100" dirty="0" smtClean="0">
              <a:latin typeface="Trebuchet MS" panose="020B0603020202020204" pitchFamily="34" charset="0"/>
            </a:endParaRPr>
          </a:p>
          <a:p>
            <a:endParaRPr lang="en-US" sz="1100" dirty="0">
              <a:latin typeface="Trebuchet MS" panose="020B0603020202020204" pitchFamily="34" charset="0"/>
            </a:endParaRPr>
          </a:p>
          <a:p>
            <a:endParaRPr lang="en-US" sz="1100" dirty="0">
              <a:latin typeface="Trebuchet MS" panose="020B0603020202020204" pitchFamily="34" charset="0"/>
            </a:endParaRPr>
          </a:p>
          <a:p>
            <a:r>
              <a:rPr lang="en-US" sz="1100" b="1" spc="50" dirty="0" smtClean="0">
                <a:latin typeface="Trebuchet MS" panose="020B0603020202020204" pitchFamily="34" charset="0"/>
              </a:rPr>
              <a:t>Fuel (Hot)</a:t>
            </a:r>
            <a:endParaRPr lang="en-US" sz="1100" b="1" spc="50" dirty="0">
              <a:latin typeface="Trebuchet MS" panose="020B0603020202020204" pitchFamily="34" charset="0"/>
            </a:endParaRPr>
          </a:p>
          <a:p>
            <a:r>
              <a:rPr lang="en-US" sz="1100" dirty="0">
                <a:latin typeface="Trebuchet MS" panose="020B0603020202020204" pitchFamily="34" charset="0"/>
              </a:rPr>
              <a:t>spinach, soba noodles, edamame, scallions, red cabbage, carrot and daikon, roasted chicken or vegetables, sweet chili mustard sauce, lime and </a:t>
            </a:r>
            <a:r>
              <a:rPr lang="en-US" sz="1100" dirty="0" smtClean="0">
                <a:latin typeface="Trebuchet MS" panose="020B0603020202020204" pitchFamily="34" charset="0"/>
              </a:rPr>
              <a:t>jalapeño</a:t>
            </a:r>
          </a:p>
          <a:p>
            <a:r>
              <a:rPr lang="en-US" sz="1100" dirty="0">
                <a:latin typeface="Trebuchet MS" panose="020B0603020202020204" pitchFamily="34" charset="0"/>
              </a:rPr>
              <a:t>$</a:t>
            </a:r>
            <a:r>
              <a:rPr lang="en-US" sz="1100" dirty="0" smtClean="0">
                <a:latin typeface="Trebuchet MS" panose="020B0603020202020204" pitchFamily="34" charset="0"/>
              </a:rPr>
              <a:t>15 per person</a:t>
            </a:r>
            <a:endParaRPr lang="en-US" sz="1100" dirty="0">
              <a:latin typeface="Trebuchet MS" panose="020B0603020202020204" pitchFamily="34" charset="0"/>
            </a:endParaRPr>
          </a:p>
          <a:p>
            <a:endParaRPr lang="en-US" sz="1100" dirty="0" smtClean="0">
              <a:latin typeface="Trebuchet MS" panose="020B0603020202020204" pitchFamily="34" charset="0"/>
            </a:endParaRPr>
          </a:p>
          <a:p>
            <a:endParaRPr lang="en-US" sz="1100" dirty="0">
              <a:latin typeface="Trebuchet MS" panose="020B0603020202020204" pitchFamily="34" charset="0"/>
            </a:endParaRPr>
          </a:p>
          <a:p>
            <a:endParaRPr lang="en-US" sz="1100" dirty="0">
              <a:latin typeface="Trebuchet MS" panose="020B0603020202020204" pitchFamily="34" charset="0"/>
            </a:endParaRPr>
          </a:p>
          <a:p>
            <a:r>
              <a:rPr lang="en-US" sz="1100" b="1" spc="50" dirty="0" smtClean="0">
                <a:latin typeface="Trebuchet MS" panose="020B0603020202020204" pitchFamily="34" charset="0"/>
              </a:rPr>
              <a:t>Cardio (Hot)</a:t>
            </a:r>
            <a:endParaRPr lang="en-US" sz="1100" b="1" spc="50" dirty="0">
              <a:latin typeface="Trebuchet MS" panose="020B0603020202020204" pitchFamily="34" charset="0"/>
            </a:endParaRPr>
          </a:p>
          <a:p>
            <a:r>
              <a:rPr lang="en-US" sz="1100" dirty="0">
                <a:latin typeface="Trebuchet MS" panose="020B0603020202020204" pitchFamily="34" charset="0"/>
              </a:rPr>
              <a:t>kale, wheat berries, roasted corn and black bean salsa, bell peppers, roasted chicken or vegetables, chipotle vinaigrette, sun flower seeds, jalapeño and </a:t>
            </a:r>
            <a:r>
              <a:rPr lang="en-US" sz="1100" dirty="0" smtClean="0">
                <a:latin typeface="Trebuchet MS" panose="020B0603020202020204" pitchFamily="34" charset="0"/>
              </a:rPr>
              <a:t>lime</a:t>
            </a:r>
          </a:p>
          <a:p>
            <a:r>
              <a:rPr lang="en-US" sz="1100" dirty="0">
                <a:latin typeface="Trebuchet MS" panose="020B0603020202020204" pitchFamily="34" charset="0"/>
              </a:rPr>
              <a:t>$</a:t>
            </a:r>
            <a:r>
              <a:rPr lang="en-US" sz="1100" dirty="0" smtClean="0">
                <a:latin typeface="Trebuchet MS" panose="020B0603020202020204" pitchFamily="34" charset="0"/>
              </a:rPr>
              <a:t>15 </a:t>
            </a:r>
            <a:r>
              <a:rPr lang="en-US" sz="1100" dirty="0">
                <a:latin typeface="Trebuchet MS" panose="020B0603020202020204" pitchFamily="34" charset="0"/>
              </a:rPr>
              <a:t>per person</a:t>
            </a:r>
            <a:endParaRPr lang="en-US" sz="1100" dirty="0">
              <a:solidFill>
                <a:srgbClr val="FF0000"/>
              </a:solidFill>
              <a:latin typeface="Trebuchet MS" panose="020B0603020202020204" pitchFamily="34" charset="0"/>
            </a:endParaRPr>
          </a:p>
          <a:p>
            <a:endParaRPr lang="en-US" sz="1100" dirty="0">
              <a:solidFill>
                <a:schemeClr val="tx1">
                  <a:lumMod val="50000"/>
                  <a:lumOff val="50000"/>
                </a:schemeClr>
              </a:solidFill>
              <a:latin typeface="Trebuchet MS" panose="020B0603020202020204" pitchFamily="34" charset="0"/>
            </a:endParaRPr>
          </a:p>
          <a:p>
            <a:r>
              <a:rPr lang="en-US" sz="1100" dirty="0">
                <a:latin typeface="Trebuchet MS" panose="020B0603020202020204" pitchFamily="34" charset="0"/>
              </a:rPr>
              <a:t> </a:t>
            </a:r>
            <a:endParaRPr lang="en-US" sz="1100" dirty="0" smtClean="0">
              <a:latin typeface="Trebuchet MS" panose="020B0603020202020204" pitchFamily="34" charset="0"/>
            </a:endParaRPr>
          </a:p>
          <a:p>
            <a:endParaRPr lang="en-US" sz="1100" dirty="0">
              <a:solidFill>
                <a:srgbClr val="FF0000"/>
              </a:solidFill>
              <a:latin typeface="Trebuchet MS" panose="020B0603020202020204" pitchFamily="34" charset="0"/>
            </a:endParaRPr>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t="7327" r="75243" b="1"/>
          <a:stretch/>
        </p:blipFill>
        <p:spPr>
          <a:xfrm>
            <a:off x="247651" y="711199"/>
            <a:ext cx="984249" cy="502795"/>
          </a:xfrm>
          <a:prstGeom prst="rect">
            <a:avLst/>
          </a:prstGeom>
        </p:spPr>
      </p:pic>
      <p:sp>
        <p:nvSpPr>
          <p:cNvPr id="12" name="TextBox 11"/>
          <p:cNvSpPr txBox="1"/>
          <p:nvPr/>
        </p:nvSpPr>
        <p:spPr>
          <a:xfrm>
            <a:off x="400050" y="1069200"/>
            <a:ext cx="7372350" cy="769441"/>
          </a:xfrm>
          <a:prstGeom prst="rect">
            <a:avLst/>
          </a:prstGeom>
          <a:noFill/>
        </p:spPr>
        <p:txBody>
          <a:bodyPr wrap="square" rtlCol="0">
            <a:spAutoFit/>
          </a:bodyPr>
          <a:lstStyle/>
          <a:p>
            <a:r>
              <a:rPr lang="en-US" sz="1100" dirty="0" smtClean="0">
                <a:latin typeface="Trebuchet MS" panose="020B0603020202020204" pitchFamily="34" charset="0"/>
              </a:rPr>
              <a:t>Performance bowls can </a:t>
            </a:r>
            <a:r>
              <a:rPr lang="en-US" sz="1100" dirty="0">
                <a:latin typeface="Trebuchet MS" panose="020B0603020202020204" pitchFamily="34" charset="0"/>
              </a:rPr>
              <a:t>also be prepared as boxed meals. </a:t>
            </a:r>
          </a:p>
          <a:p>
            <a:r>
              <a:rPr lang="en-US" sz="1100" dirty="0">
                <a:latin typeface="Trebuchet MS" panose="020B0603020202020204" pitchFamily="34" charset="0"/>
              </a:rPr>
              <a:t>Buffets or boxed meals include artisan dinner roll with butter, whole local fruit, house baked cookie</a:t>
            </a:r>
          </a:p>
          <a:p>
            <a:r>
              <a:rPr lang="en-US" sz="1100" dirty="0">
                <a:latin typeface="Trebuchet MS" panose="020B0603020202020204" pitchFamily="34" charset="0"/>
              </a:rPr>
              <a:t>and canned beverage</a:t>
            </a:r>
          </a:p>
          <a:p>
            <a:r>
              <a:rPr lang="en-US" sz="1100" dirty="0">
                <a:latin typeface="Trebuchet MS" panose="020B0603020202020204" pitchFamily="34" charset="0"/>
              </a:rPr>
              <a:t>Minimum order of 10</a:t>
            </a:r>
          </a:p>
        </p:txBody>
      </p:sp>
      <p:sp>
        <p:nvSpPr>
          <p:cNvPr id="18" name="TextBox 17"/>
          <p:cNvSpPr txBox="1"/>
          <p:nvPr/>
        </p:nvSpPr>
        <p:spPr>
          <a:xfrm>
            <a:off x="6797842" y="9420732"/>
            <a:ext cx="517358" cy="276999"/>
          </a:xfrm>
          <a:prstGeom prst="rect">
            <a:avLst/>
          </a:prstGeom>
          <a:noFill/>
        </p:spPr>
        <p:txBody>
          <a:bodyPr wrap="square" rtlCol="0">
            <a:spAutoFit/>
          </a:bodyPr>
          <a:lstStyle/>
          <a:p>
            <a:pPr algn="ctr"/>
            <a:r>
              <a:rPr lang="en-US" sz="1200" dirty="0">
                <a:latin typeface="Trebuchet MS" panose="020B0603020202020204" pitchFamily="34" charset="0"/>
              </a:rPr>
              <a:t>5</a:t>
            </a:r>
          </a:p>
        </p:txBody>
      </p:sp>
    </p:spTree>
    <p:extLst>
      <p:ext uri="{BB962C8B-B14F-4D97-AF65-F5344CB8AC3E}">
        <p14:creationId xmlns:p14="http://schemas.microsoft.com/office/powerpoint/2010/main" val="20755557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797842" y="9420732"/>
            <a:ext cx="517358" cy="276999"/>
          </a:xfrm>
          <a:prstGeom prst="rect">
            <a:avLst/>
          </a:prstGeom>
          <a:noFill/>
        </p:spPr>
        <p:txBody>
          <a:bodyPr wrap="square" rtlCol="0">
            <a:spAutoFit/>
          </a:bodyPr>
          <a:lstStyle/>
          <a:p>
            <a:pPr algn="ctr"/>
            <a:r>
              <a:rPr lang="en-US" sz="1200" dirty="0" smtClean="0">
                <a:latin typeface="Trebuchet MS" panose="020B0603020202020204" pitchFamily="34" charset="0"/>
              </a:rPr>
              <a:t>6</a:t>
            </a:r>
            <a:endParaRPr lang="en-US" sz="1200" dirty="0">
              <a:latin typeface="Trebuchet MS" panose="020B0603020202020204" pitchFamily="34" charset="0"/>
            </a:endParaRPr>
          </a:p>
        </p:txBody>
      </p:sp>
      <p:sp>
        <p:nvSpPr>
          <p:cNvPr id="11" name="TextBox 10"/>
          <p:cNvSpPr txBox="1"/>
          <p:nvPr/>
        </p:nvSpPr>
        <p:spPr>
          <a:xfrm>
            <a:off x="400050" y="326637"/>
            <a:ext cx="3390900" cy="584775"/>
          </a:xfrm>
          <a:prstGeom prst="rect">
            <a:avLst/>
          </a:prstGeom>
          <a:noFill/>
        </p:spPr>
        <p:txBody>
          <a:bodyPr wrap="square" rtlCol="0">
            <a:spAutoFit/>
          </a:bodyPr>
          <a:lstStyle/>
          <a:p>
            <a:r>
              <a:rPr lang="en-US" sz="3200" spc="50" dirty="0">
                <a:latin typeface="Gill Sans MT Ext Condensed Bold" panose="020B0902020104020203" pitchFamily="34" charset="0"/>
              </a:rPr>
              <a:t>SANDWICHES &amp; WRAPS</a:t>
            </a:r>
          </a:p>
        </p:txBody>
      </p:sp>
      <p:pic>
        <p:nvPicPr>
          <p:cNvPr id="13" name="Picture 12"/>
          <p:cNvPicPr>
            <a:picLocks noChangeAspect="1"/>
          </p:cNvPicPr>
          <p:nvPr/>
        </p:nvPicPr>
        <p:blipFill rotWithShape="1">
          <a:blip r:embed="rId3" cstate="print">
            <a:extLst>
              <a:ext uri="{28A0092B-C50C-407E-A947-70E740481C1C}">
                <a14:useLocalDpi xmlns:a14="http://schemas.microsoft.com/office/drawing/2010/main" val="0"/>
              </a:ext>
            </a:extLst>
          </a:blip>
          <a:srcRect t="-3719" r="34513"/>
          <a:stretch/>
        </p:blipFill>
        <p:spPr>
          <a:xfrm>
            <a:off x="254001" y="673100"/>
            <a:ext cx="2603499" cy="562732"/>
          </a:xfrm>
          <a:prstGeom prst="rect">
            <a:avLst/>
          </a:prstGeom>
        </p:spPr>
      </p:pic>
      <p:sp>
        <p:nvSpPr>
          <p:cNvPr id="14" name="TextBox 13"/>
          <p:cNvSpPr txBox="1"/>
          <p:nvPr/>
        </p:nvSpPr>
        <p:spPr>
          <a:xfrm>
            <a:off x="400050" y="1025137"/>
            <a:ext cx="7423150" cy="646331"/>
          </a:xfrm>
          <a:prstGeom prst="rect">
            <a:avLst/>
          </a:prstGeom>
          <a:noFill/>
        </p:spPr>
        <p:txBody>
          <a:bodyPr wrap="square" rtlCol="0">
            <a:spAutoFit/>
          </a:bodyPr>
          <a:lstStyle/>
          <a:p>
            <a:r>
              <a:rPr lang="en-US" sz="1200" dirty="0" smtClean="0">
                <a:latin typeface="Trebuchet MS" panose="020B0603020202020204" pitchFamily="34" charset="0"/>
              </a:rPr>
              <a:t>Sandwiches and wraps can </a:t>
            </a:r>
            <a:r>
              <a:rPr lang="en-US" sz="1200" dirty="0">
                <a:latin typeface="Trebuchet MS" panose="020B0603020202020204" pitchFamily="34" charset="0"/>
              </a:rPr>
              <a:t>also be prepared as boxed meals. </a:t>
            </a:r>
          </a:p>
          <a:p>
            <a:r>
              <a:rPr lang="en-US" sz="1200" dirty="0">
                <a:latin typeface="Trebuchet MS" panose="020B0603020202020204" pitchFamily="34" charset="0"/>
              </a:rPr>
              <a:t>B</a:t>
            </a:r>
            <a:r>
              <a:rPr lang="en-US" sz="1200" dirty="0" smtClean="0">
                <a:latin typeface="Trebuchet MS" panose="020B0603020202020204" pitchFamily="34" charset="0"/>
              </a:rPr>
              <a:t>oxed </a:t>
            </a:r>
            <a:r>
              <a:rPr lang="en-US" sz="1200" dirty="0">
                <a:latin typeface="Trebuchet MS" panose="020B0603020202020204" pitchFamily="34" charset="0"/>
              </a:rPr>
              <a:t>meals include </a:t>
            </a:r>
            <a:r>
              <a:rPr lang="en-US" sz="1200" dirty="0" smtClean="0">
                <a:latin typeface="Trebuchet MS" panose="020B0603020202020204" pitchFamily="34" charset="0"/>
              </a:rPr>
              <a:t>whole </a:t>
            </a:r>
            <a:r>
              <a:rPr lang="en-US" sz="1200" dirty="0">
                <a:latin typeface="Trebuchet MS" panose="020B0603020202020204" pitchFamily="34" charset="0"/>
              </a:rPr>
              <a:t>local fruit, </a:t>
            </a:r>
            <a:r>
              <a:rPr lang="en-US" sz="1200" dirty="0" smtClean="0">
                <a:latin typeface="Trebuchet MS" panose="020B0603020202020204" pitchFamily="34" charset="0"/>
              </a:rPr>
              <a:t>bagged potato chips, house </a:t>
            </a:r>
            <a:r>
              <a:rPr lang="en-US" sz="1200" dirty="0">
                <a:latin typeface="Trebuchet MS" panose="020B0603020202020204" pitchFamily="34" charset="0"/>
              </a:rPr>
              <a:t>baked </a:t>
            </a:r>
            <a:r>
              <a:rPr lang="en-US" sz="1200" dirty="0" smtClean="0">
                <a:latin typeface="Trebuchet MS" panose="020B0603020202020204" pitchFamily="34" charset="0"/>
              </a:rPr>
              <a:t>cookie and canned beverage</a:t>
            </a:r>
            <a:endParaRPr lang="en-US" sz="1200" dirty="0">
              <a:latin typeface="Trebuchet MS" panose="020B0603020202020204" pitchFamily="34" charset="0"/>
            </a:endParaRPr>
          </a:p>
          <a:p>
            <a:r>
              <a:rPr lang="en-US" sz="1200" dirty="0" smtClean="0">
                <a:latin typeface="Trebuchet MS" panose="020B0603020202020204" pitchFamily="34" charset="0"/>
              </a:rPr>
              <a:t>Minimum order of 10</a:t>
            </a:r>
            <a:endParaRPr lang="en-US" sz="1200" dirty="0">
              <a:latin typeface="Trebuchet MS" panose="020B0603020202020204" pitchFamily="34" charset="0"/>
            </a:endParaRPr>
          </a:p>
        </p:txBody>
      </p:sp>
      <p:sp>
        <p:nvSpPr>
          <p:cNvPr id="15" name="Rectangle 14"/>
          <p:cNvSpPr/>
          <p:nvPr/>
        </p:nvSpPr>
        <p:spPr>
          <a:xfrm>
            <a:off x="400051" y="1363066"/>
            <a:ext cx="6915150" cy="9064020"/>
          </a:xfrm>
          <a:prstGeom prst="rect">
            <a:avLst/>
          </a:prstGeom>
        </p:spPr>
        <p:txBody>
          <a:bodyPr wrap="square">
            <a:spAutoFit/>
          </a:bodyPr>
          <a:lstStyle/>
          <a:p>
            <a:endParaRPr lang="en-US" sz="1100" b="1" spc="50" dirty="0" smtClean="0">
              <a:latin typeface="Trebuchet MS" panose="020B0603020202020204" pitchFamily="34" charset="0"/>
            </a:endParaRPr>
          </a:p>
          <a:p>
            <a:endParaRPr lang="en-US" sz="1100" b="1" spc="50" dirty="0">
              <a:latin typeface="Trebuchet MS" panose="020B0603020202020204" pitchFamily="34" charset="0"/>
            </a:endParaRPr>
          </a:p>
          <a:p>
            <a:r>
              <a:rPr lang="en-US" sz="1100" b="1" spc="50" dirty="0" smtClean="0">
                <a:latin typeface="Trebuchet MS" panose="020B0603020202020204" pitchFamily="34" charset="0"/>
              </a:rPr>
              <a:t>Please choose 3-4 options</a:t>
            </a:r>
          </a:p>
          <a:p>
            <a:r>
              <a:rPr lang="en-US" sz="1100" b="1" spc="50" dirty="0" smtClean="0">
                <a:latin typeface="Trebuchet MS" panose="020B0603020202020204" pitchFamily="34" charset="0"/>
              </a:rPr>
              <a:t>Poultry</a:t>
            </a:r>
            <a:endParaRPr lang="en-US" sz="1100" b="1" spc="50" dirty="0">
              <a:latin typeface="Trebuchet MS" panose="020B0603020202020204" pitchFamily="34" charset="0"/>
            </a:endParaRPr>
          </a:p>
          <a:p>
            <a:r>
              <a:rPr lang="en-US" sz="1100" spc="50" dirty="0">
                <a:latin typeface="Trebuchet MS" panose="020B0603020202020204" pitchFamily="34" charset="0"/>
              </a:rPr>
              <a:t>curried walnut chicken salad with leaf lettuce, and grapes on a croissant</a:t>
            </a:r>
          </a:p>
          <a:p>
            <a:r>
              <a:rPr lang="en-US" sz="1100" spc="50" dirty="0">
                <a:latin typeface="Trebuchet MS" panose="020B0603020202020204" pitchFamily="34" charset="0"/>
              </a:rPr>
              <a:t>herb grilled chicken breast with tomato relish and smoked mozzarella</a:t>
            </a:r>
          </a:p>
          <a:p>
            <a:r>
              <a:rPr lang="en-US" sz="1100" spc="50" dirty="0">
                <a:latin typeface="Trebuchet MS" panose="020B0603020202020204" pitchFamily="34" charset="0"/>
              </a:rPr>
              <a:t>honey mustard gilled chicken, roasted peppers, baby spinach and sliced red onion</a:t>
            </a:r>
          </a:p>
          <a:p>
            <a:r>
              <a:rPr lang="en-US" sz="1100" spc="50" dirty="0" smtClean="0">
                <a:latin typeface="Trebuchet MS" panose="020B0603020202020204" pitchFamily="34" charset="0"/>
              </a:rPr>
              <a:t>house </a:t>
            </a:r>
            <a:r>
              <a:rPr lang="en-US" sz="1100" spc="50" dirty="0">
                <a:latin typeface="Trebuchet MS" panose="020B0603020202020204" pitchFamily="34" charset="0"/>
              </a:rPr>
              <a:t>roasted turkey, with cranberry aioli and baby spinach</a:t>
            </a:r>
          </a:p>
          <a:p>
            <a:r>
              <a:rPr lang="en-US" sz="1100" spc="50" dirty="0">
                <a:latin typeface="Trebuchet MS" panose="020B0603020202020204" pitchFamily="34" charset="0"/>
              </a:rPr>
              <a:t>house roasted turkey with herbed goat cheese, guacamole spread and butter lettuce</a:t>
            </a:r>
          </a:p>
          <a:p>
            <a:endParaRPr lang="en-US" sz="1100" b="1" spc="50" dirty="0">
              <a:latin typeface="Trebuchet MS" panose="020B0603020202020204" pitchFamily="34" charset="0"/>
            </a:endParaRPr>
          </a:p>
          <a:p>
            <a:r>
              <a:rPr lang="en-US" sz="1100" b="1" spc="50" dirty="0" smtClean="0">
                <a:latin typeface="Trebuchet MS" panose="020B0603020202020204" pitchFamily="34" charset="0"/>
              </a:rPr>
              <a:t>Beef and ham</a:t>
            </a:r>
            <a:endParaRPr lang="en-US" sz="1100" b="1" spc="50" dirty="0">
              <a:latin typeface="Trebuchet MS" panose="020B0603020202020204" pitchFamily="34" charset="0"/>
            </a:endParaRPr>
          </a:p>
          <a:p>
            <a:r>
              <a:rPr lang="en-US" sz="1100" spc="50" dirty="0">
                <a:latin typeface="Trebuchet MS" panose="020B0603020202020204" pitchFamily="34" charset="0"/>
              </a:rPr>
              <a:t>house roasted beef with caramelized onions and </a:t>
            </a:r>
            <a:r>
              <a:rPr lang="en-US" sz="1100" spc="50" dirty="0" err="1">
                <a:latin typeface="Trebuchet MS" panose="020B0603020202020204" pitchFamily="34" charset="0"/>
              </a:rPr>
              <a:t>boursin</a:t>
            </a:r>
            <a:endParaRPr lang="en-US" sz="1100" spc="50" dirty="0">
              <a:latin typeface="Trebuchet MS" panose="020B0603020202020204" pitchFamily="34" charset="0"/>
            </a:endParaRPr>
          </a:p>
          <a:p>
            <a:r>
              <a:rPr lang="en-US" sz="1100" spc="50" dirty="0">
                <a:latin typeface="Trebuchet MS" panose="020B0603020202020204" pitchFamily="34" charset="0"/>
              </a:rPr>
              <a:t>barbecued beef brisket with quick pickled cucumbers, grilled onions, </a:t>
            </a:r>
            <a:endParaRPr lang="en-US" sz="1100" spc="50" dirty="0" smtClean="0">
              <a:latin typeface="Trebuchet MS" panose="020B0603020202020204" pitchFamily="34" charset="0"/>
            </a:endParaRPr>
          </a:p>
          <a:p>
            <a:r>
              <a:rPr lang="en-US" sz="1100" spc="50" dirty="0" smtClean="0">
                <a:latin typeface="Trebuchet MS" panose="020B0603020202020204" pitchFamily="34" charset="0"/>
              </a:rPr>
              <a:t>and </a:t>
            </a:r>
            <a:r>
              <a:rPr lang="en-US" sz="1100" spc="50" dirty="0">
                <a:latin typeface="Trebuchet MS" panose="020B0603020202020204" pitchFamily="34" charset="0"/>
              </a:rPr>
              <a:t>horseradish </a:t>
            </a:r>
            <a:r>
              <a:rPr lang="en-US" sz="1100" spc="50" dirty="0" smtClean="0">
                <a:latin typeface="Trebuchet MS" panose="020B0603020202020204" pitchFamily="34" charset="0"/>
              </a:rPr>
              <a:t>mayonnaise</a:t>
            </a:r>
            <a:endParaRPr lang="en-US" sz="1100" spc="50" dirty="0">
              <a:latin typeface="Trebuchet MS" panose="020B0603020202020204" pitchFamily="34" charset="0"/>
            </a:endParaRPr>
          </a:p>
          <a:p>
            <a:r>
              <a:rPr lang="en-US" sz="1100" spc="50" dirty="0">
                <a:latin typeface="Trebuchet MS" panose="020B0603020202020204" pitchFamily="34" charset="0"/>
              </a:rPr>
              <a:t>black forest ham, with brie, honey laced apples, and baby spinach</a:t>
            </a:r>
          </a:p>
          <a:p>
            <a:r>
              <a:rPr lang="en-US" sz="1100" spc="50" dirty="0">
                <a:latin typeface="Trebuchet MS" panose="020B0603020202020204" pitchFamily="34" charset="0"/>
              </a:rPr>
              <a:t>b</a:t>
            </a:r>
            <a:r>
              <a:rPr lang="en-US" sz="1100" spc="50" dirty="0" smtClean="0">
                <a:latin typeface="Trebuchet MS" panose="020B0603020202020204" pitchFamily="34" charset="0"/>
              </a:rPr>
              <a:t>lack forest ham with pepperoni, salami, provolone cheese, lettuce, tomato, red onion </a:t>
            </a:r>
          </a:p>
          <a:p>
            <a:r>
              <a:rPr lang="en-US" sz="1100" spc="50" dirty="0" smtClean="0">
                <a:latin typeface="Trebuchet MS" panose="020B0603020202020204" pitchFamily="34" charset="0"/>
              </a:rPr>
              <a:t>and roasted red peppers</a:t>
            </a:r>
            <a:endParaRPr lang="en-US" sz="1100" spc="50" dirty="0">
              <a:latin typeface="Trebuchet MS" panose="020B0603020202020204" pitchFamily="34" charset="0"/>
            </a:endParaRPr>
          </a:p>
          <a:p>
            <a:endParaRPr lang="en-US" sz="1100" b="1" spc="50" dirty="0">
              <a:latin typeface="Trebuchet MS" panose="020B0603020202020204" pitchFamily="34" charset="0"/>
            </a:endParaRPr>
          </a:p>
          <a:p>
            <a:r>
              <a:rPr lang="en-US" sz="1100" b="1" spc="50" dirty="0" smtClean="0">
                <a:latin typeface="Trebuchet MS" panose="020B0603020202020204" pitchFamily="34" charset="0"/>
              </a:rPr>
              <a:t>Vegetarian and </a:t>
            </a:r>
            <a:r>
              <a:rPr lang="en-US" sz="1100" b="1" spc="50" dirty="0">
                <a:latin typeface="Trebuchet MS" panose="020B0603020202020204" pitchFamily="34" charset="0"/>
              </a:rPr>
              <a:t>v</a:t>
            </a:r>
            <a:r>
              <a:rPr lang="en-US" sz="1100" b="1" spc="50" dirty="0" smtClean="0">
                <a:latin typeface="Trebuchet MS" panose="020B0603020202020204" pitchFamily="34" charset="0"/>
              </a:rPr>
              <a:t>egan</a:t>
            </a:r>
            <a:endParaRPr lang="en-US" sz="1100" b="1" spc="50" dirty="0">
              <a:latin typeface="Trebuchet MS" panose="020B0603020202020204" pitchFamily="34" charset="0"/>
            </a:endParaRPr>
          </a:p>
          <a:p>
            <a:r>
              <a:rPr lang="en-US" sz="1100" spc="50" dirty="0">
                <a:latin typeface="Trebuchet MS" panose="020B0603020202020204" pitchFamily="34" charset="0"/>
              </a:rPr>
              <a:t>grilled eggplant and roasted red peppers, artichoke hearts, and rosemary aioli (vegetarian)</a:t>
            </a:r>
          </a:p>
          <a:p>
            <a:r>
              <a:rPr lang="en-US" sz="1100" spc="50" dirty="0">
                <a:latin typeface="Trebuchet MS" panose="020B0603020202020204" pitchFamily="34" charset="0"/>
              </a:rPr>
              <a:t>fresh mozzarella, tomatoes, basil leaves, spring greens and balsamic drizzle (vegetarian)</a:t>
            </a:r>
          </a:p>
          <a:p>
            <a:r>
              <a:rPr lang="en-US" sz="1100" spc="50" dirty="0">
                <a:latin typeface="Trebuchet MS" panose="020B0603020202020204" pitchFamily="34" charset="0"/>
              </a:rPr>
              <a:t>red pepper sesame hummus with spinach, feta cheese and spicy cucumbers (vegetarian)</a:t>
            </a:r>
          </a:p>
          <a:p>
            <a:r>
              <a:rPr lang="en-US" sz="1100" spc="50" dirty="0">
                <a:latin typeface="Trebuchet MS" panose="020B0603020202020204" pitchFamily="34" charset="0"/>
              </a:rPr>
              <a:t>naan stuffed with crispy falafel, lettuce, tomato, red onion, </a:t>
            </a:r>
            <a:r>
              <a:rPr lang="en-US" sz="1100" spc="50" dirty="0" err="1">
                <a:latin typeface="Trebuchet MS" panose="020B0603020202020204" pitchFamily="34" charset="0"/>
              </a:rPr>
              <a:t>tzatziki</a:t>
            </a:r>
            <a:r>
              <a:rPr lang="en-US" sz="1100" spc="50" dirty="0">
                <a:latin typeface="Trebuchet MS" panose="020B0603020202020204" pitchFamily="34" charset="0"/>
              </a:rPr>
              <a:t>, </a:t>
            </a:r>
            <a:r>
              <a:rPr lang="en-US" sz="1100" spc="50" dirty="0" smtClean="0">
                <a:latin typeface="Trebuchet MS" panose="020B0603020202020204" pitchFamily="34" charset="0"/>
              </a:rPr>
              <a:t>humus</a:t>
            </a:r>
          </a:p>
          <a:p>
            <a:r>
              <a:rPr lang="en-US" sz="1100" spc="50" dirty="0" smtClean="0">
                <a:latin typeface="Trebuchet MS" panose="020B0603020202020204" pitchFamily="34" charset="0"/>
              </a:rPr>
              <a:t>and </a:t>
            </a:r>
            <a:r>
              <a:rPr lang="en-US" sz="1100" spc="50" dirty="0">
                <a:latin typeface="Trebuchet MS" panose="020B0603020202020204" pitchFamily="34" charset="0"/>
              </a:rPr>
              <a:t>spicy red harissa (vegetarian</a:t>
            </a:r>
            <a:r>
              <a:rPr lang="en-US" sz="1100" spc="50" dirty="0" smtClean="0">
                <a:latin typeface="Trebuchet MS" panose="020B0603020202020204" pitchFamily="34" charset="0"/>
              </a:rPr>
              <a:t>)</a:t>
            </a:r>
            <a:endParaRPr lang="en-US" sz="1100" spc="50" dirty="0">
              <a:latin typeface="Trebuchet MS" panose="020B0603020202020204" pitchFamily="34" charset="0"/>
            </a:endParaRPr>
          </a:p>
          <a:p>
            <a:r>
              <a:rPr lang="en-US" sz="1100" spc="50" dirty="0">
                <a:latin typeface="Trebuchet MS" panose="020B0603020202020204" pitchFamily="34" charset="0"/>
              </a:rPr>
              <a:t>grilled Mediterranean seasoned vegetables, Kalamata olive sesame hummus (vegan)</a:t>
            </a:r>
          </a:p>
          <a:p>
            <a:r>
              <a:rPr lang="en-US" sz="1100" spc="50" dirty="0">
                <a:latin typeface="Trebuchet MS" panose="020B0603020202020204" pitchFamily="34" charset="0"/>
              </a:rPr>
              <a:t>“CLT” smoky maple flavored carrot, lettuce, tomato and </a:t>
            </a:r>
            <a:r>
              <a:rPr lang="en-US" sz="1100" spc="50" dirty="0" err="1">
                <a:latin typeface="Trebuchet MS" panose="020B0603020202020204" pitchFamily="34" charset="0"/>
              </a:rPr>
              <a:t>vegenaise</a:t>
            </a:r>
            <a:r>
              <a:rPr lang="en-US" sz="1100" spc="50" dirty="0">
                <a:latin typeface="Trebuchet MS" panose="020B0603020202020204" pitchFamily="34" charset="0"/>
              </a:rPr>
              <a:t> spread (vegan)</a:t>
            </a:r>
          </a:p>
          <a:p>
            <a:r>
              <a:rPr lang="en-US" sz="1100" spc="50" dirty="0">
                <a:latin typeface="Trebuchet MS" panose="020B0603020202020204" pitchFamily="34" charset="0"/>
              </a:rPr>
              <a:t>herb roasted king oyster mushrooms, spinach artichoke pesto, roasted tomato </a:t>
            </a:r>
            <a:endParaRPr lang="en-US" sz="1100" spc="50" dirty="0" smtClean="0">
              <a:latin typeface="Trebuchet MS" panose="020B0603020202020204" pitchFamily="34" charset="0"/>
            </a:endParaRPr>
          </a:p>
          <a:p>
            <a:r>
              <a:rPr lang="en-US" sz="1100" spc="50" dirty="0" smtClean="0">
                <a:latin typeface="Trebuchet MS" panose="020B0603020202020204" pitchFamily="34" charset="0"/>
              </a:rPr>
              <a:t>and </a:t>
            </a:r>
            <a:r>
              <a:rPr lang="en-US" sz="1100" spc="50" dirty="0" err="1">
                <a:latin typeface="Trebuchet MS" panose="020B0603020202020204" pitchFamily="34" charset="0"/>
              </a:rPr>
              <a:t>mesclun</a:t>
            </a:r>
            <a:r>
              <a:rPr lang="en-US" sz="1100" spc="50" dirty="0">
                <a:latin typeface="Trebuchet MS" panose="020B0603020202020204" pitchFamily="34" charset="0"/>
              </a:rPr>
              <a:t> greens (vegan</a:t>
            </a:r>
            <a:r>
              <a:rPr lang="en-US" sz="1100" spc="50" dirty="0" smtClean="0">
                <a:latin typeface="Trebuchet MS" panose="020B0603020202020204" pitchFamily="34" charset="0"/>
              </a:rPr>
              <a:t>)</a:t>
            </a:r>
          </a:p>
          <a:p>
            <a:r>
              <a:rPr lang="en-US" sz="1100" spc="50" dirty="0" smtClean="0">
                <a:latin typeface="Trebuchet MS" panose="020B0603020202020204" pitchFamily="34" charset="0"/>
              </a:rPr>
              <a:t>Green goddess wrap - chopped spinach, kale, broccoli, cucumber, avocado, chick peas</a:t>
            </a:r>
          </a:p>
          <a:p>
            <a:r>
              <a:rPr lang="en-US" sz="1100" spc="50" dirty="0" smtClean="0">
                <a:latin typeface="Trebuchet MS" panose="020B0603020202020204" pitchFamily="34" charset="0"/>
              </a:rPr>
              <a:t>and hemp seeds with green goddess dressing (vegan)</a:t>
            </a:r>
            <a:endParaRPr lang="en-US" sz="1100" spc="50" dirty="0">
              <a:latin typeface="Trebuchet MS" panose="020B0603020202020204" pitchFamily="34" charset="0"/>
            </a:endParaRPr>
          </a:p>
          <a:p>
            <a:endParaRPr lang="en-US" sz="1100" b="1" spc="50" dirty="0">
              <a:latin typeface="Trebuchet MS" panose="020B0603020202020204" pitchFamily="34" charset="0"/>
            </a:endParaRPr>
          </a:p>
          <a:p>
            <a:r>
              <a:rPr lang="en-US" sz="1100" b="1" spc="50" dirty="0" smtClean="0">
                <a:latin typeface="Trebuchet MS" panose="020B0603020202020204" pitchFamily="34" charset="0"/>
              </a:rPr>
              <a:t>Side salad (choose </a:t>
            </a:r>
            <a:r>
              <a:rPr lang="en-US" sz="1100" b="1" spc="50" dirty="0">
                <a:latin typeface="Trebuchet MS" panose="020B0603020202020204" pitchFamily="34" charset="0"/>
              </a:rPr>
              <a:t>one)</a:t>
            </a:r>
          </a:p>
          <a:p>
            <a:r>
              <a:rPr lang="en-US" sz="1100" b="1" spc="50" dirty="0">
                <a:latin typeface="Trebuchet MS" panose="020B0603020202020204" pitchFamily="34" charset="0"/>
              </a:rPr>
              <a:t>• </a:t>
            </a:r>
            <a:r>
              <a:rPr lang="en-US" sz="1100" spc="50" dirty="0">
                <a:latin typeface="Trebuchet MS" panose="020B0603020202020204" pitchFamily="34" charset="0"/>
              </a:rPr>
              <a:t>southern style </a:t>
            </a:r>
            <a:r>
              <a:rPr lang="en-US" sz="1100" spc="50" dirty="0" err="1">
                <a:latin typeface="Trebuchet MS" panose="020B0603020202020204" pitchFamily="34" charset="0"/>
              </a:rPr>
              <a:t>cole</a:t>
            </a:r>
            <a:r>
              <a:rPr lang="en-US" sz="1100" spc="50" dirty="0">
                <a:latin typeface="Trebuchet MS" panose="020B0603020202020204" pitchFamily="34" charset="0"/>
              </a:rPr>
              <a:t> slaw</a:t>
            </a:r>
          </a:p>
          <a:p>
            <a:r>
              <a:rPr lang="en-US" sz="1100" spc="50" dirty="0">
                <a:latin typeface="Trebuchet MS" panose="020B0603020202020204" pitchFamily="34" charset="0"/>
              </a:rPr>
              <a:t>• garden salad or mixed greens salad with two dressings</a:t>
            </a:r>
          </a:p>
          <a:p>
            <a:r>
              <a:rPr lang="en-US" sz="1100" spc="50" dirty="0">
                <a:latin typeface="Trebuchet MS" panose="020B0603020202020204" pitchFamily="34" charset="0"/>
              </a:rPr>
              <a:t>• cucumber, tomato and onion salad</a:t>
            </a:r>
          </a:p>
          <a:p>
            <a:r>
              <a:rPr lang="en-US" sz="1100" spc="50" dirty="0">
                <a:latin typeface="Trebuchet MS" panose="020B0603020202020204" pitchFamily="34" charset="0"/>
              </a:rPr>
              <a:t>• Greek pasta salad</a:t>
            </a:r>
          </a:p>
          <a:p>
            <a:r>
              <a:rPr lang="en-US" sz="1100" spc="50" dirty="0">
                <a:latin typeface="Trebuchet MS" panose="020B0603020202020204" pitchFamily="34" charset="0"/>
              </a:rPr>
              <a:t>• red skin potato salad</a:t>
            </a:r>
          </a:p>
          <a:p>
            <a:r>
              <a:rPr lang="en-US" sz="1100" spc="50" dirty="0">
                <a:latin typeface="Trebuchet MS" panose="020B0603020202020204" pitchFamily="34" charset="0"/>
              </a:rPr>
              <a:t>• wheat berry salad</a:t>
            </a:r>
          </a:p>
          <a:p>
            <a:r>
              <a:rPr lang="en-US" sz="1100" spc="50" dirty="0">
                <a:latin typeface="Trebuchet MS" panose="020B0603020202020204" pitchFamily="34" charset="0"/>
              </a:rPr>
              <a:t>• fresh fruit salad</a:t>
            </a:r>
          </a:p>
          <a:p>
            <a:r>
              <a:rPr lang="en-US" sz="1100" spc="50" dirty="0">
                <a:latin typeface="Trebuchet MS" panose="020B0603020202020204" pitchFamily="34" charset="0"/>
              </a:rPr>
              <a:t>• </a:t>
            </a:r>
            <a:r>
              <a:rPr lang="en-US" sz="1100" spc="50" dirty="0" err="1">
                <a:latin typeface="Trebuchet MS" panose="020B0603020202020204" pitchFamily="34" charset="0"/>
              </a:rPr>
              <a:t>farro</a:t>
            </a:r>
            <a:r>
              <a:rPr lang="en-US" sz="1100" spc="50" dirty="0">
                <a:latin typeface="Trebuchet MS" panose="020B0603020202020204" pitchFamily="34" charset="0"/>
              </a:rPr>
              <a:t> salad</a:t>
            </a:r>
          </a:p>
          <a:p>
            <a:r>
              <a:rPr lang="en-US" sz="1100" spc="50" dirty="0">
                <a:latin typeface="Trebuchet MS" panose="020B0603020202020204" pitchFamily="34" charset="0"/>
              </a:rPr>
              <a:t>• roasted sweet potato salad </a:t>
            </a:r>
          </a:p>
          <a:p>
            <a:r>
              <a:rPr lang="en-US" sz="1100" spc="50" dirty="0">
                <a:latin typeface="Trebuchet MS" panose="020B0603020202020204" pitchFamily="34" charset="0"/>
              </a:rPr>
              <a:t>• roasted vegetable quinoa salad</a:t>
            </a:r>
          </a:p>
          <a:p>
            <a:endParaRPr lang="en-US" sz="1100" b="1" spc="50" dirty="0">
              <a:latin typeface="Trebuchet MS" panose="020B0603020202020204" pitchFamily="34" charset="0"/>
            </a:endParaRPr>
          </a:p>
          <a:p>
            <a:r>
              <a:rPr lang="en-US" sz="1100" b="1" spc="50" dirty="0" smtClean="0">
                <a:latin typeface="Trebuchet MS" panose="020B0603020202020204" pitchFamily="34" charset="0"/>
              </a:rPr>
              <a:t>Dessert </a:t>
            </a:r>
            <a:r>
              <a:rPr lang="en-US" sz="1100" b="1" spc="50" dirty="0">
                <a:latin typeface="Trebuchet MS" panose="020B0603020202020204" pitchFamily="34" charset="0"/>
              </a:rPr>
              <a:t>(choose one)</a:t>
            </a:r>
          </a:p>
          <a:p>
            <a:r>
              <a:rPr lang="en-US" sz="1100" b="1" spc="50" dirty="0">
                <a:latin typeface="Trebuchet MS" panose="020B0603020202020204" pitchFamily="34" charset="0"/>
              </a:rPr>
              <a:t>• cookies</a:t>
            </a:r>
          </a:p>
          <a:p>
            <a:r>
              <a:rPr lang="en-US" sz="1100" b="1" spc="50" dirty="0">
                <a:latin typeface="Trebuchet MS" panose="020B0603020202020204" pitchFamily="34" charset="0"/>
              </a:rPr>
              <a:t>• dessert </a:t>
            </a:r>
            <a:r>
              <a:rPr lang="en-US" sz="1100" b="1" spc="50" dirty="0" smtClean="0">
                <a:latin typeface="Trebuchet MS" panose="020B0603020202020204" pitchFamily="34" charset="0"/>
              </a:rPr>
              <a:t>bars</a:t>
            </a:r>
          </a:p>
          <a:p>
            <a:endParaRPr lang="en-US" sz="1100" b="1" spc="50" dirty="0" smtClean="0">
              <a:latin typeface="Trebuchet MS" panose="020B0603020202020204" pitchFamily="34" charset="0"/>
            </a:endParaRPr>
          </a:p>
          <a:p>
            <a:r>
              <a:rPr lang="en-US" sz="1100" b="1" spc="50" dirty="0" smtClean="0">
                <a:latin typeface="Trebuchet MS" panose="020B0603020202020204" pitchFamily="34" charset="0"/>
              </a:rPr>
              <a:t>$16 per person</a:t>
            </a:r>
          </a:p>
          <a:p>
            <a:endParaRPr lang="en-US" sz="1100" b="1" spc="50" dirty="0">
              <a:latin typeface="Trebuchet MS" panose="020B0603020202020204" pitchFamily="34" charset="0"/>
            </a:endParaRPr>
          </a:p>
          <a:p>
            <a:endParaRPr lang="en-US" sz="1100" b="1" spc="50" dirty="0" smtClean="0">
              <a:latin typeface="Trebuchet MS" panose="020B0603020202020204" pitchFamily="34" charset="0"/>
            </a:endParaRPr>
          </a:p>
          <a:p>
            <a:endParaRPr lang="en-US" sz="1100" b="1" spc="50" dirty="0">
              <a:latin typeface="Trebuchet MS" panose="020B0603020202020204" pitchFamily="34" charset="0"/>
            </a:endParaRPr>
          </a:p>
        </p:txBody>
      </p:sp>
    </p:spTree>
    <p:extLst>
      <p:ext uri="{BB962C8B-B14F-4D97-AF65-F5344CB8AC3E}">
        <p14:creationId xmlns:p14="http://schemas.microsoft.com/office/powerpoint/2010/main" val="600641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400050" y="1050150"/>
            <a:ext cx="6819900" cy="261610"/>
          </a:xfrm>
          <a:prstGeom prst="rect">
            <a:avLst/>
          </a:prstGeom>
          <a:noFill/>
        </p:spPr>
        <p:txBody>
          <a:bodyPr wrap="square" rtlCol="0">
            <a:spAutoFit/>
          </a:bodyPr>
          <a:lstStyle/>
          <a:p>
            <a:r>
              <a:rPr lang="en-US" sz="1100" dirty="0" smtClean="0">
                <a:latin typeface="Trebuchet MS" panose="020B0603020202020204" pitchFamily="34" charset="0"/>
              </a:rPr>
              <a:t>Minimum order of 10</a:t>
            </a:r>
            <a:endParaRPr lang="en-US" sz="1100" dirty="0">
              <a:latin typeface="Trebuchet MS" panose="020B0603020202020204" pitchFamily="34" charset="0"/>
            </a:endParaRPr>
          </a:p>
        </p:txBody>
      </p:sp>
      <p:sp>
        <p:nvSpPr>
          <p:cNvPr id="4" name="TextBox 3"/>
          <p:cNvSpPr txBox="1"/>
          <p:nvPr/>
        </p:nvSpPr>
        <p:spPr>
          <a:xfrm>
            <a:off x="393700" y="317500"/>
            <a:ext cx="3390900" cy="584775"/>
          </a:xfrm>
          <a:prstGeom prst="rect">
            <a:avLst/>
          </a:prstGeom>
          <a:noFill/>
        </p:spPr>
        <p:txBody>
          <a:bodyPr wrap="square" rtlCol="0">
            <a:spAutoFit/>
          </a:bodyPr>
          <a:lstStyle/>
          <a:p>
            <a:r>
              <a:rPr lang="en-US" sz="3200" spc="50" dirty="0" smtClean="0">
                <a:latin typeface="Gill Sans MT Ext Condensed Bold" panose="020B0902020104020203" pitchFamily="34" charset="0"/>
              </a:rPr>
              <a:t>MEETINGS AND BREAKS</a:t>
            </a:r>
            <a:endParaRPr lang="en-US" sz="3200" spc="50" dirty="0">
              <a:latin typeface="Gill Sans MT Ext Condensed Bold" panose="020B0902020104020203" pitchFamily="34" charset="0"/>
            </a:endParaRPr>
          </a:p>
        </p:txBody>
      </p:sp>
      <p:sp>
        <p:nvSpPr>
          <p:cNvPr id="5" name="TextBox 4"/>
          <p:cNvSpPr txBox="1"/>
          <p:nvPr/>
        </p:nvSpPr>
        <p:spPr>
          <a:xfrm>
            <a:off x="393700" y="1409700"/>
            <a:ext cx="6921500" cy="7201972"/>
          </a:xfrm>
          <a:prstGeom prst="rect">
            <a:avLst/>
          </a:prstGeom>
          <a:noFill/>
        </p:spPr>
        <p:txBody>
          <a:bodyPr wrap="square" rtlCol="0">
            <a:spAutoFit/>
          </a:bodyPr>
          <a:lstStyle/>
          <a:p>
            <a:r>
              <a:rPr lang="en-US" sz="1100" b="1" dirty="0" smtClean="0">
                <a:latin typeface="Trebuchet MS" panose="020B0603020202020204" pitchFamily="34" charset="0"/>
              </a:rPr>
              <a:t>Snack break</a:t>
            </a:r>
          </a:p>
          <a:p>
            <a:r>
              <a:rPr lang="en-US" sz="1100" dirty="0" smtClean="0">
                <a:latin typeface="Trebuchet MS" panose="020B0603020202020204" pitchFamily="34" charset="0"/>
              </a:rPr>
              <a:t>assorted </a:t>
            </a:r>
            <a:r>
              <a:rPr lang="en-US" sz="1100" dirty="0">
                <a:latin typeface="Trebuchet MS" panose="020B0603020202020204" pitchFamily="34" charset="0"/>
              </a:rPr>
              <a:t>bagged chips, goldfish crackers, smart food popcorn, </a:t>
            </a:r>
            <a:r>
              <a:rPr lang="en-US" sz="1100" dirty="0" smtClean="0">
                <a:latin typeface="Trebuchet MS" panose="020B0603020202020204" pitchFamily="34" charset="0"/>
              </a:rPr>
              <a:t>trail </a:t>
            </a:r>
            <a:r>
              <a:rPr lang="en-US" sz="1100" dirty="0">
                <a:latin typeface="Trebuchet MS" panose="020B0603020202020204" pitchFamily="34" charset="0"/>
              </a:rPr>
              <a:t>mix </a:t>
            </a:r>
            <a:endParaRPr lang="en-US" sz="1100" dirty="0" smtClean="0">
              <a:latin typeface="Trebuchet MS" panose="020B0603020202020204" pitchFamily="34" charset="0"/>
            </a:endParaRPr>
          </a:p>
          <a:p>
            <a:r>
              <a:rPr lang="en-US" sz="1100" dirty="0" smtClean="0">
                <a:latin typeface="Trebuchet MS" panose="020B0603020202020204" pitchFamily="34" charset="0"/>
              </a:rPr>
              <a:t>and </a:t>
            </a:r>
            <a:r>
              <a:rPr lang="en-US" sz="1100" dirty="0">
                <a:latin typeface="Trebuchet MS" panose="020B0603020202020204" pitchFamily="34" charset="0"/>
              </a:rPr>
              <a:t>assorted canned or bottled beverages</a:t>
            </a:r>
          </a:p>
          <a:p>
            <a:r>
              <a:rPr lang="en-US" sz="1100" dirty="0" smtClean="0">
                <a:latin typeface="Trebuchet MS" panose="020B0603020202020204" pitchFamily="34" charset="0"/>
              </a:rPr>
              <a:t>$6 </a:t>
            </a:r>
            <a:r>
              <a:rPr lang="en-US" sz="1100" dirty="0">
                <a:latin typeface="Trebuchet MS" panose="020B0603020202020204" pitchFamily="34" charset="0"/>
              </a:rPr>
              <a:t>per person</a:t>
            </a:r>
          </a:p>
          <a:p>
            <a:endParaRPr lang="en-US" sz="1100" dirty="0">
              <a:latin typeface="Trebuchet MS" panose="020B0603020202020204" pitchFamily="34" charset="0"/>
            </a:endParaRPr>
          </a:p>
          <a:p>
            <a:r>
              <a:rPr lang="en-US" sz="1100" b="1" dirty="0" smtClean="0">
                <a:latin typeface="Trebuchet MS" panose="020B0603020202020204" pitchFamily="34" charset="0"/>
              </a:rPr>
              <a:t>Connecticut orchard</a:t>
            </a:r>
            <a:endParaRPr lang="en-US" sz="1100" b="1" dirty="0">
              <a:latin typeface="Trebuchet MS" panose="020B0603020202020204" pitchFamily="34" charset="0"/>
            </a:endParaRPr>
          </a:p>
          <a:p>
            <a:r>
              <a:rPr lang="en-US" sz="1100" dirty="0" smtClean="0">
                <a:latin typeface="Trebuchet MS" panose="020B0603020202020204" pitchFamily="34" charset="0"/>
              </a:rPr>
              <a:t>seasonal </a:t>
            </a:r>
            <a:r>
              <a:rPr lang="en-US" sz="1100" dirty="0">
                <a:latin typeface="Trebuchet MS" panose="020B0603020202020204" pitchFamily="34" charset="0"/>
              </a:rPr>
              <a:t>local apples and pears, apple-cinnamon coffeecake, hot and cold apple cider</a:t>
            </a:r>
          </a:p>
          <a:p>
            <a:r>
              <a:rPr lang="en-US" sz="1100" dirty="0" smtClean="0">
                <a:latin typeface="Trebuchet MS" panose="020B0603020202020204" pitchFamily="34" charset="0"/>
              </a:rPr>
              <a:t>$7 </a:t>
            </a:r>
            <a:r>
              <a:rPr lang="en-US" sz="1100" dirty="0">
                <a:latin typeface="Trebuchet MS" panose="020B0603020202020204" pitchFamily="34" charset="0"/>
              </a:rPr>
              <a:t>per person</a:t>
            </a:r>
          </a:p>
          <a:p>
            <a:endParaRPr lang="en-US" sz="1100" dirty="0">
              <a:latin typeface="Trebuchet MS" panose="020B0603020202020204" pitchFamily="34" charset="0"/>
            </a:endParaRPr>
          </a:p>
          <a:p>
            <a:r>
              <a:rPr lang="en-US" sz="1100" b="1" dirty="0" smtClean="0">
                <a:latin typeface="Trebuchet MS" panose="020B0603020202020204" pitchFamily="34" charset="0"/>
              </a:rPr>
              <a:t>Tuscan break</a:t>
            </a:r>
          </a:p>
          <a:p>
            <a:r>
              <a:rPr lang="en-US" sz="1100" dirty="0" smtClean="0">
                <a:latin typeface="Trebuchet MS" panose="020B0603020202020204" pitchFamily="34" charset="0"/>
              </a:rPr>
              <a:t>assorted </a:t>
            </a:r>
            <a:r>
              <a:rPr lang="en-US" sz="1100" dirty="0">
                <a:latin typeface="Trebuchet MS" panose="020B0603020202020204" pitchFamily="34" charset="0"/>
              </a:rPr>
              <a:t>biscotti and Italian cookies with pierce brothers organic fair trade coffee </a:t>
            </a:r>
            <a:r>
              <a:rPr lang="en-US" sz="1100" dirty="0" smtClean="0">
                <a:latin typeface="Trebuchet MS" panose="020B0603020202020204" pitchFamily="34" charset="0"/>
              </a:rPr>
              <a:t>service</a:t>
            </a:r>
          </a:p>
          <a:p>
            <a:r>
              <a:rPr lang="en-US" sz="1100" dirty="0" smtClean="0">
                <a:latin typeface="Trebuchet MS" panose="020B0603020202020204" pitchFamily="34" charset="0"/>
              </a:rPr>
              <a:t>$7 person</a:t>
            </a:r>
            <a:endParaRPr lang="en-US" sz="1100" dirty="0">
              <a:latin typeface="Trebuchet MS" panose="020B0603020202020204" pitchFamily="34" charset="0"/>
            </a:endParaRPr>
          </a:p>
          <a:p>
            <a:endParaRPr lang="en-US" sz="1100" dirty="0">
              <a:latin typeface="Trebuchet MS" panose="020B0603020202020204" pitchFamily="34" charset="0"/>
            </a:endParaRPr>
          </a:p>
          <a:p>
            <a:r>
              <a:rPr lang="en-US" sz="1100" b="1" dirty="0" smtClean="0">
                <a:latin typeface="Trebuchet MS" panose="020B0603020202020204" pitchFamily="34" charset="0"/>
              </a:rPr>
              <a:t>Healthy break</a:t>
            </a:r>
          </a:p>
          <a:p>
            <a:r>
              <a:rPr lang="en-US" sz="1100" dirty="0">
                <a:latin typeface="Trebuchet MS" panose="020B0603020202020204" pitchFamily="34" charset="0"/>
              </a:rPr>
              <a:t>v</a:t>
            </a:r>
            <a:r>
              <a:rPr lang="en-US" sz="1100" dirty="0" smtClean="0">
                <a:latin typeface="Trebuchet MS" panose="020B0603020202020204" pitchFamily="34" charset="0"/>
              </a:rPr>
              <a:t>egetable </a:t>
            </a:r>
            <a:r>
              <a:rPr lang="en-US" sz="1100" dirty="0">
                <a:latin typeface="Trebuchet MS" panose="020B0603020202020204" pitchFamily="34" charset="0"/>
              </a:rPr>
              <a:t>crudité with dip, sesame hummus with cumin spiced pita wedges, house-made lightly sweetened granola bars and aqua health sustainable water </a:t>
            </a:r>
            <a:r>
              <a:rPr lang="en-US" sz="1100" dirty="0" smtClean="0">
                <a:latin typeface="Trebuchet MS" panose="020B0603020202020204" pitchFamily="34" charset="0"/>
              </a:rPr>
              <a:t>service</a:t>
            </a:r>
          </a:p>
          <a:p>
            <a:r>
              <a:rPr lang="en-US" sz="1100" dirty="0" smtClean="0">
                <a:latin typeface="Trebuchet MS" panose="020B0603020202020204" pitchFamily="34" charset="0"/>
              </a:rPr>
              <a:t>$7 per person</a:t>
            </a:r>
          </a:p>
          <a:p>
            <a:endParaRPr lang="en-US" sz="1100" dirty="0">
              <a:latin typeface="Trebuchet MS" panose="020B0603020202020204" pitchFamily="34" charset="0"/>
            </a:endParaRPr>
          </a:p>
          <a:p>
            <a:r>
              <a:rPr lang="en-US" sz="1100" b="1" dirty="0">
                <a:latin typeface="Trebuchet MS" panose="020B0603020202020204" pitchFamily="34" charset="0"/>
              </a:rPr>
              <a:t>Picnic </a:t>
            </a:r>
          </a:p>
          <a:p>
            <a:r>
              <a:rPr lang="en-US" sz="1100" dirty="0">
                <a:latin typeface="Trebuchet MS" panose="020B0603020202020204" pitchFamily="34" charset="0"/>
              </a:rPr>
              <a:t>house made sea salted potato chips with </a:t>
            </a:r>
            <a:r>
              <a:rPr lang="en-US" sz="1100" dirty="0" err="1">
                <a:latin typeface="Trebuchet MS" panose="020B0603020202020204" pitchFamily="34" charset="0"/>
              </a:rPr>
              <a:t>agua</a:t>
            </a:r>
            <a:r>
              <a:rPr lang="en-US" sz="1100" dirty="0">
                <a:latin typeface="Trebuchet MS" panose="020B0603020202020204" pitchFamily="34" charset="0"/>
              </a:rPr>
              <a:t> </a:t>
            </a:r>
            <a:r>
              <a:rPr lang="en-US" sz="1100" dirty="0" err="1">
                <a:latin typeface="Trebuchet MS" panose="020B0603020202020204" pitchFamily="34" charset="0"/>
              </a:rPr>
              <a:t>fresca</a:t>
            </a:r>
            <a:r>
              <a:rPr lang="en-US" sz="1100" dirty="0">
                <a:latin typeface="Trebuchet MS" panose="020B0603020202020204" pitchFamily="34" charset="0"/>
              </a:rPr>
              <a:t> or lemonade/iced tea blend</a:t>
            </a:r>
          </a:p>
          <a:p>
            <a:pPr lvl="0"/>
            <a:r>
              <a:rPr lang="en-US" sz="1100" dirty="0">
                <a:latin typeface="Trebuchet MS" panose="020B0603020202020204" pitchFamily="34" charset="0"/>
              </a:rPr>
              <a:t>choice of two of the following pinwheels; </a:t>
            </a:r>
          </a:p>
          <a:p>
            <a:pPr lvl="0"/>
            <a:r>
              <a:rPr lang="en-US" sz="1100" dirty="0">
                <a:solidFill>
                  <a:prstClr val="black"/>
                </a:solidFill>
                <a:latin typeface="Trebuchet MS" panose="020B0603020202020204" pitchFamily="34" charset="0"/>
              </a:rPr>
              <a:t>roasted vegetables with sun-</a:t>
            </a:r>
            <a:r>
              <a:rPr lang="en-US" sz="1100" dirty="0" err="1">
                <a:solidFill>
                  <a:prstClr val="black"/>
                </a:solidFill>
                <a:latin typeface="Trebuchet MS" panose="020B0603020202020204" pitchFamily="34" charset="0"/>
              </a:rPr>
              <a:t>driedtomato</a:t>
            </a:r>
            <a:r>
              <a:rPr lang="en-US" sz="1100" dirty="0">
                <a:solidFill>
                  <a:prstClr val="black"/>
                </a:solidFill>
                <a:latin typeface="Trebuchet MS" panose="020B0603020202020204" pitchFamily="34" charset="0"/>
              </a:rPr>
              <a:t> spread</a:t>
            </a:r>
          </a:p>
          <a:p>
            <a:pPr lvl="0"/>
            <a:r>
              <a:rPr lang="en-US" sz="1100" dirty="0">
                <a:solidFill>
                  <a:prstClr val="black"/>
                </a:solidFill>
                <a:latin typeface="Trebuchet MS" panose="020B0603020202020204" pitchFamily="34" charset="0"/>
              </a:rPr>
              <a:t>smoked turkey with cranberry relish</a:t>
            </a:r>
          </a:p>
          <a:p>
            <a:pPr lvl="0"/>
            <a:r>
              <a:rPr lang="en-US" sz="1100" dirty="0">
                <a:solidFill>
                  <a:prstClr val="black"/>
                </a:solidFill>
                <a:latin typeface="Trebuchet MS" panose="020B0603020202020204" pitchFamily="34" charset="0"/>
              </a:rPr>
              <a:t>ham and cheddar with honey mustard</a:t>
            </a:r>
          </a:p>
          <a:p>
            <a:pPr lvl="0"/>
            <a:r>
              <a:rPr lang="en-US" sz="1100" dirty="0">
                <a:solidFill>
                  <a:prstClr val="black"/>
                </a:solidFill>
                <a:latin typeface="Trebuchet MS" panose="020B0603020202020204" pitchFamily="34" charset="0"/>
              </a:rPr>
              <a:t>roast beef with brie and sweet onion marmalade</a:t>
            </a:r>
          </a:p>
          <a:p>
            <a:pPr lvl="0"/>
            <a:r>
              <a:rPr lang="en-US" sz="1100" dirty="0">
                <a:solidFill>
                  <a:prstClr val="black"/>
                </a:solidFill>
                <a:latin typeface="Trebuchet MS" panose="020B0603020202020204" pitchFamily="34" charset="0"/>
              </a:rPr>
              <a:t>tarragon grilled chicken salad</a:t>
            </a:r>
            <a:endParaRPr lang="en-US" sz="1100" dirty="0">
              <a:latin typeface="Trebuchet MS" panose="020B0603020202020204" pitchFamily="34" charset="0"/>
            </a:endParaRPr>
          </a:p>
          <a:p>
            <a:r>
              <a:rPr lang="en-US" sz="1100" dirty="0">
                <a:latin typeface="Trebuchet MS" panose="020B0603020202020204" pitchFamily="34" charset="0"/>
              </a:rPr>
              <a:t>$8 per person </a:t>
            </a:r>
          </a:p>
          <a:p>
            <a:endParaRPr lang="en-US" sz="1100" dirty="0">
              <a:latin typeface="Trebuchet MS" panose="020B0603020202020204" pitchFamily="34" charset="0"/>
            </a:endParaRPr>
          </a:p>
          <a:p>
            <a:r>
              <a:rPr lang="en-US" sz="1100" b="1" dirty="0" smtClean="0">
                <a:latin typeface="Trebuchet MS" panose="020B0603020202020204" pitchFamily="34" charset="0"/>
              </a:rPr>
              <a:t>Afternoon tea</a:t>
            </a:r>
          </a:p>
          <a:p>
            <a:r>
              <a:rPr lang="en-US" sz="1100" dirty="0" smtClean="0">
                <a:latin typeface="Trebuchet MS" panose="020B0603020202020204" pitchFamily="34" charset="0"/>
              </a:rPr>
              <a:t>assorted </a:t>
            </a:r>
            <a:r>
              <a:rPr lang="en-US" sz="1100" dirty="0">
                <a:latin typeface="Trebuchet MS" panose="020B0603020202020204" pitchFamily="34" charset="0"/>
              </a:rPr>
              <a:t>traditional mini sandwiches, Italian cookies and petit sweets, seasonal fruit </a:t>
            </a:r>
            <a:r>
              <a:rPr lang="en-US" sz="1100" dirty="0" err="1">
                <a:latin typeface="Trebuchet MS" panose="020B0603020202020204" pitchFamily="34" charset="0"/>
              </a:rPr>
              <a:t>agua</a:t>
            </a:r>
            <a:r>
              <a:rPr lang="en-US" sz="1100" dirty="0">
                <a:latin typeface="Trebuchet MS" panose="020B0603020202020204" pitchFamily="34" charset="0"/>
              </a:rPr>
              <a:t> </a:t>
            </a:r>
            <a:r>
              <a:rPr lang="en-US" sz="1100" dirty="0" err="1">
                <a:latin typeface="Trebuchet MS" panose="020B0603020202020204" pitchFamily="34" charset="0"/>
              </a:rPr>
              <a:t>fresca</a:t>
            </a:r>
            <a:r>
              <a:rPr lang="en-US" sz="1100" dirty="0">
                <a:latin typeface="Trebuchet MS" panose="020B0603020202020204" pitchFamily="34" charset="0"/>
              </a:rPr>
              <a:t> </a:t>
            </a:r>
            <a:endParaRPr lang="en-US" sz="1100" dirty="0" smtClean="0">
              <a:latin typeface="Trebuchet MS" panose="020B0603020202020204" pitchFamily="34" charset="0"/>
            </a:endParaRPr>
          </a:p>
          <a:p>
            <a:r>
              <a:rPr lang="en-US" sz="1100" dirty="0" smtClean="0">
                <a:latin typeface="Trebuchet MS" panose="020B0603020202020204" pitchFamily="34" charset="0"/>
              </a:rPr>
              <a:t>and </a:t>
            </a:r>
            <a:r>
              <a:rPr lang="en-US" sz="1100" dirty="0">
                <a:latin typeface="Trebuchet MS" panose="020B0603020202020204" pitchFamily="34" charset="0"/>
              </a:rPr>
              <a:t>pierce brothers organic fair trade coffee </a:t>
            </a:r>
            <a:r>
              <a:rPr lang="en-US" sz="1100" dirty="0" smtClean="0">
                <a:latin typeface="Trebuchet MS" panose="020B0603020202020204" pitchFamily="34" charset="0"/>
              </a:rPr>
              <a:t>service</a:t>
            </a:r>
          </a:p>
          <a:p>
            <a:r>
              <a:rPr lang="en-US" sz="1100" dirty="0" smtClean="0">
                <a:latin typeface="Trebuchet MS" panose="020B0603020202020204" pitchFamily="34" charset="0"/>
              </a:rPr>
              <a:t>$9 per person</a:t>
            </a:r>
            <a:r>
              <a:rPr lang="en-US" sz="1100" dirty="0">
                <a:latin typeface="Trebuchet MS" panose="020B0603020202020204" pitchFamily="34" charset="0"/>
              </a:rPr>
              <a:t> </a:t>
            </a:r>
            <a:r>
              <a:rPr lang="en-US" sz="1100" dirty="0" smtClean="0">
                <a:latin typeface="Trebuchet MS" panose="020B0603020202020204" pitchFamily="34" charset="0"/>
              </a:rPr>
              <a:t>(add </a:t>
            </a:r>
            <a:r>
              <a:rPr lang="en-US" sz="1100" dirty="0">
                <a:latin typeface="Trebuchet MS" panose="020B0603020202020204" pitchFamily="34" charset="0"/>
              </a:rPr>
              <a:t>fruit skewers with yogurt dip for $3.00 per </a:t>
            </a:r>
            <a:r>
              <a:rPr lang="en-US" sz="1100" dirty="0" smtClean="0">
                <a:latin typeface="Trebuchet MS" panose="020B0603020202020204" pitchFamily="34" charset="0"/>
              </a:rPr>
              <a:t>person)</a:t>
            </a:r>
            <a:endParaRPr lang="en-US" sz="1100" dirty="0">
              <a:latin typeface="Trebuchet MS" panose="020B0603020202020204" pitchFamily="34" charset="0"/>
            </a:endParaRPr>
          </a:p>
          <a:p>
            <a:endParaRPr lang="en-US" sz="1100" dirty="0">
              <a:latin typeface="Trebuchet MS" panose="020B0603020202020204" pitchFamily="34" charset="0"/>
            </a:endParaRPr>
          </a:p>
          <a:p>
            <a:r>
              <a:rPr lang="en-US" sz="1100" b="1" dirty="0" smtClean="0">
                <a:latin typeface="Trebuchet MS" panose="020B0603020202020204" pitchFamily="34" charset="0"/>
              </a:rPr>
              <a:t>Power up</a:t>
            </a:r>
          </a:p>
          <a:p>
            <a:r>
              <a:rPr lang="en-US" sz="1100" dirty="0">
                <a:latin typeface="Trebuchet MS" panose="020B0603020202020204" pitchFamily="34" charset="0"/>
              </a:rPr>
              <a:t>c</a:t>
            </a:r>
            <a:r>
              <a:rPr lang="en-US" sz="1100" dirty="0" smtClean="0">
                <a:latin typeface="Trebuchet MS" panose="020B0603020202020204" pitchFamily="34" charset="0"/>
              </a:rPr>
              <a:t>hoose </a:t>
            </a:r>
            <a:r>
              <a:rPr lang="en-US" sz="1100" dirty="0">
                <a:latin typeface="Trebuchet MS" panose="020B0603020202020204" pitchFamily="34" charset="0"/>
              </a:rPr>
              <a:t>between veggie cups with house made ranch dip or fresh fruit</a:t>
            </a:r>
          </a:p>
          <a:p>
            <a:r>
              <a:rPr lang="en-US" sz="1100" dirty="0">
                <a:latin typeface="Trebuchet MS" panose="020B0603020202020204" pitchFamily="34" charset="0"/>
              </a:rPr>
              <a:t>skewers drizzled with agave syrup and mint, Accompanied by Kind </a:t>
            </a:r>
            <a:r>
              <a:rPr lang="en-US" sz="1100" dirty="0" smtClean="0">
                <a:latin typeface="Trebuchet MS" panose="020B0603020202020204" pitchFamily="34" charset="0"/>
              </a:rPr>
              <a:t>bars</a:t>
            </a:r>
          </a:p>
          <a:p>
            <a:r>
              <a:rPr lang="en-US" sz="1100" dirty="0">
                <a:latin typeface="Trebuchet MS" panose="020B0603020202020204" pitchFamily="34" charset="0"/>
              </a:rPr>
              <a:t>a</a:t>
            </a:r>
            <a:r>
              <a:rPr lang="en-US" sz="1100" dirty="0" smtClean="0">
                <a:latin typeface="Trebuchet MS" panose="020B0603020202020204" pitchFamily="34" charset="0"/>
              </a:rPr>
              <a:t>nd </a:t>
            </a:r>
            <a:r>
              <a:rPr lang="en-US" sz="1100" dirty="0" err="1" smtClean="0">
                <a:latin typeface="Trebuchet MS" panose="020B0603020202020204" pitchFamily="34" charset="0"/>
              </a:rPr>
              <a:t>agua</a:t>
            </a:r>
            <a:r>
              <a:rPr lang="en-US" sz="1100" dirty="0" smtClean="0">
                <a:latin typeface="Trebuchet MS" panose="020B0603020202020204" pitchFamily="34" charset="0"/>
              </a:rPr>
              <a:t> </a:t>
            </a:r>
            <a:r>
              <a:rPr lang="en-US" sz="1100" dirty="0" err="1" smtClean="0">
                <a:latin typeface="Trebuchet MS" panose="020B0603020202020204" pitchFamily="34" charset="0"/>
              </a:rPr>
              <a:t>fresca</a:t>
            </a:r>
            <a:endParaRPr lang="en-US" sz="1100" dirty="0" smtClean="0">
              <a:latin typeface="Trebuchet MS" panose="020B0603020202020204" pitchFamily="34" charset="0"/>
            </a:endParaRPr>
          </a:p>
          <a:p>
            <a:r>
              <a:rPr lang="en-US" sz="1100" dirty="0" smtClean="0">
                <a:latin typeface="Trebuchet MS" panose="020B0603020202020204" pitchFamily="34" charset="0"/>
              </a:rPr>
              <a:t>$9 per person</a:t>
            </a:r>
          </a:p>
          <a:p>
            <a:endParaRPr lang="en-US" sz="1100" dirty="0">
              <a:latin typeface="Trebuchet MS" panose="020B0603020202020204" pitchFamily="34" charset="0"/>
            </a:endParaRPr>
          </a:p>
          <a:p>
            <a:endParaRPr lang="en-US" sz="1100" dirty="0">
              <a:latin typeface="Trebuchet MS" panose="020B0603020202020204" pitchFamily="34" charset="0"/>
            </a:endParaRPr>
          </a:p>
          <a:p>
            <a:endParaRPr lang="en-US" sz="1100" dirty="0">
              <a:latin typeface="Trebuchet MS" panose="020B0603020202020204" pitchFamily="34" charset="0"/>
            </a:endParaRPr>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t="7327" r="42978" b="1"/>
          <a:stretch/>
        </p:blipFill>
        <p:spPr>
          <a:xfrm>
            <a:off x="247651" y="711199"/>
            <a:ext cx="2266949" cy="502795"/>
          </a:xfrm>
          <a:prstGeom prst="rect">
            <a:avLst/>
          </a:prstGeom>
        </p:spPr>
      </p:pic>
      <p:sp>
        <p:nvSpPr>
          <p:cNvPr id="9" name="TextBox 8"/>
          <p:cNvSpPr txBox="1"/>
          <p:nvPr/>
        </p:nvSpPr>
        <p:spPr>
          <a:xfrm>
            <a:off x="6797842" y="9420732"/>
            <a:ext cx="517358" cy="276999"/>
          </a:xfrm>
          <a:prstGeom prst="rect">
            <a:avLst/>
          </a:prstGeom>
          <a:noFill/>
        </p:spPr>
        <p:txBody>
          <a:bodyPr wrap="square" rtlCol="0">
            <a:spAutoFit/>
          </a:bodyPr>
          <a:lstStyle/>
          <a:p>
            <a:pPr algn="ctr"/>
            <a:r>
              <a:rPr lang="en-US" sz="1200" dirty="0" smtClean="0">
                <a:latin typeface="Agenda" panose="02000603040000020004" pitchFamily="2" charset="0"/>
              </a:rPr>
              <a:t>7</a:t>
            </a:r>
            <a:endParaRPr lang="en-US" sz="1200" dirty="0">
              <a:latin typeface="Agenda" panose="02000603040000020004" pitchFamily="2" charset="0"/>
            </a:endParaRPr>
          </a:p>
        </p:txBody>
      </p:sp>
    </p:spTree>
    <p:extLst>
      <p:ext uri="{BB962C8B-B14F-4D97-AF65-F5344CB8AC3E}">
        <p14:creationId xmlns:p14="http://schemas.microsoft.com/office/powerpoint/2010/main" val="3848144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393700" y="1129130"/>
            <a:ext cx="6819900" cy="261610"/>
          </a:xfrm>
          <a:prstGeom prst="rect">
            <a:avLst/>
          </a:prstGeom>
          <a:noFill/>
        </p:spPr>
        <p:txBody>
          <a:bodyPr wrap="square" rtlCol="0">
            <a:spAutoFit/>
          </a:bodyPr>
          <a:lstStyle/>
          <a:p>
            <a:r>
              <a:rPr lang="en-US" sz="1100" dirty="0" smtClean="0">
                <a:latin typeface="Trebuchet MS" panose="020B0603020202020204" pitchFamily="34" charset="0"/>
              </a:rPr>
              <a:t>Minimum order of 10</a:t>
            </a:r>
            <a:endParaRPr lang="en-US" sz="1100" dirty="0">
              <a:latin typeface="Trebuchet MS" panose="020B0603020202020204" pitchFamily="34" charset="0"/>
            </a:endParaRPr>
          </a:p>
        </p:txBody>
      </p:sp>
      <p:sp>
        <p:nvSpPr>
          <p:cNvPr id="4" name="TextBox 3"/>
          <p:cNvSpPr txBox="1"/>
          <p:nvPr/>
        </p:nvSpPr>
        <p:spPr>
          <a:xfrm>
            <a:off x="393700" y="317500"/>
            <a:ext cx="3390900" cy="584775"/>
          </a:xfrm>
          <a:prstGeom prst="rect">
            <a:avLst/>
          </a:prstGeom>
          <a:noFill/>
        </p:spPr>
        <p:txBody>
          <a:bodyPr wrap="square" rtlCol="0">
            <a:spAutoFit/>
          </a:bodyPr>
          <a:lstStyle/>
          <a:p>
            <a:r>
              <a:rPr lang="en-US" sz="3200" spc="50" dirty="0" smtClean="0">
                <a:latin typeface="Gill Sans MT Ext Condensed Bold" panose="020B0902020104020203" pitchFamily="34" charset="0"/>
              </a:rPr>
              <a:t>RECEPTION </a:t>
            </a:r>
            <a:r>
              <a:rPr lang="en-US" sz="3200" spc="50" dirty="0">
                <a:latin typeface="Gill Sans MT Ext Condensed Bold" panose="020B0902020104020203" pitchFamily="34" charset="0"/>
              </a:rPr>
              <a:t>PLATTERS</a:t>
            </a:r>
          </a:p>
        </p:txBody>
      </p:sp>
      <p:sp>
        <p:nvSpPr>
          <p:cNvPr id="5" name="TextBox 4"/>
          <p:cNvSpPr txBox="1"/>
          <p:nvPr/>
        </p:nvSpPr>
        <p:spPr>
          <a:xfrm>
            <a:off x="393700" y="1409700"/>
            <a:ext cx="6921500" cy="7725192"/>
          </a:xfrm>
          <a:prstGeom prst="rect">
            <a:avLst/>
          </a:prstGeom>
          <a:noFill/>
        </p:spPr>
        <p:txBody>
          <a:bodyPr wrap="square" rtlCol="0">
            <a:spAutoFit/>
          </a:bodyPr>
          <a:lstStyle/>
          <a:p>
            <a:endParaRPr lang="en-US" sz="1100" dirty="0">
              <a:latin typeface="Trebuchet MS" panose="020B0603020202020204" pitchFamily="34" charset="0"/>
            </a:endParaRPr>
          </a:p>
          <a:p>
            <a:r>
              <a:rPr lang="en-US" sz="1100" b="1" dirty="0" smtClean="0">
                <a:latin typeface="Trebuchet MS" panose="020B0603020202020204" pitchFamily="34" charset="0"/>
              </a:rPr>
              <a:t>Seasonal sliced fruit with yogurt dip</a:t>
            </a:r>
          </a:p>
          <a:p>
            <a:r>
              <a:rPr lang="en-US" sz="1100" dirty="0" smtClean="0">
                <a:latin typeface="Trebuchet MS" panose="020B0603020202020204" pitchFamily="34" charset="0"/>
              </a:rPr>
              <a:t>$7 per person</a:t>
            </a:r>
            <a:endParaRPr lang="en-US" sz="1100" dirty="0">
              <a:latin typeface="Trebuchet MS" panose="020B0603020202020204" pitchFamily="34" charset="0"/>
            </a:endParaRPr>
          </a:p>
          <a:p>
            <a:endParaRPr lang="en-US" sz="1100" dirty="0">
              <a:latin typeface="Trebuchet MS" panose="020B0603020202020204" pitchFamily="34" charset="0"/>
            </a:endParaRPr>
          </a:p>
          <a:p>
            <a:r>
              <a:rPr lang="en-US" sz="1100" b="1" dirty="0" smtClean="0">
                <a:latin typeface="Trebuchet MS" panose="020B0603020202020204" pitchFamily="34" charset="0"/>
              </a:rPr>
              <a:t>Domestic cheese board with artisan crackers</a:t>
            </a:r>
          </a:p>
          <a:p>
            <a:r>
              <a:rPr lang="en-US" sz="1100" dirty="0" smtClean="0">
                <a:latin typeface="Trebuchet MS" panose="020B0603020202020204" pitchFamily="34" charset="0"/>
              </a:rPr>
              <a:t>$</a:t>
            </a:r>
            <a:r>
              <a:rPr lang="en-US" sz="1100" dirty="0">
                <a:latin typeface="Trebuchet MS" panose="020B0603020202020204" pitchFamily="34" charset="0"/>
              </a:rPr>
              <a:t>6</a:t>
            </a:r>
            <a:r>
              <a:rPr lang="en-US" sz="1100" dirty="0" smtClean="0">
                <a:latin typeface="Trebuchet MS" panose="020B0603020202020204" pitchFamily="34" charset="0"/>
              </a:rPr>
              <a:t> </a:t>
            </a:r>
            <a:r>
              <a:rPr lang="en-US" sz="1100" dirty="0">
                <a:latin typeface="Trebuchet MS" panose="020B0603020202020204" pitchFamily="34" charset="0"/>
              </a:rPr>
              <a:t>per person</a:t>
            </a:r>
          </a:p>
          <a:p>
            <a:endParaRPr lang="en-US" sz="1100" dirty="0">
              <a:latin typeface="Trebuchet MS" panose="020B0603020202020204" pitchFamily="34" charset="0"/>
            </a:endParaRPr>
          </a:p>
          <a:p>
            <a:r>
              <a:rPr lang="en-US" sz="1100" b="1" dirty="0" smtClean="0">
                <a:latin typeface="Trebuchet MS" panose="020B0603020202020204" pitchFamily="34" charset="0"/>
              </a:rPr>
              <a:t>Garden vegetable display with two house made dips</a:t>
            </a:r>
          </a:p>
          <a:p>
            <a:r>
              <a:rPr lang="en-US" sz="1100" dirty="0" smtClean="0">
                <a:latin typeface="Trebuchet MS" panose="020B0603020202020204" pitchFamily="34" charset="0"/>
              </a:rPr>
              <a:t>$</a:t>
            </a:r>
            <a:r>
              <a:rPr lang="en-US" sz="1100" dirty="0">
                <a:latin typeface="Trebuchet MS" panose="020B0603020202020204" pitchFamily="34" charset="0"/>
              </a:rPr>
              <a:t>5</a:t>
            </a:r>
            <a:r>
              <a:rPr lang="en-US" sz="1100" dirty="0" smtClean="0">
                <a:latin typeface="Trebuchet MS" panose="020B0603020202020204" pitchFamily="34" charset="0"/>
              </a:rPr>
              <a:t> </a:t>
            </a:r>
            <a:r>
              <a:rPr lang="en-US" sz="1100" dirty="0">
                <a:latin typeface="Trebuchet MS" panose="020B0603020202020204" pitchFamily="34" charset="0"/>
              </a:rPr>
              <a:t>per person</a:t>
            </a:r>
          </a:p>
          <a:p>
            <a:endParaRPr lang="en-US" sz="1100" b="1" dirty="0">
              <a:latin typeface="Trebuchet MS" panose="020B0603020202020204" pitchFamily="34" charset="0"/>
            </a:endParaRPr>
          </a:p>
          <a:p>
            <a:r>
              <a:rPr lang="en-US" sz="1100" b="1" dirty="0" smtClean="0">
                <a:latin typeface="Trebuchet MS" panose="020B0603020202020204" pitchFamily="34" charset="0"/>
              </a:rPr>
              <a:t>House cooked potato chips or root vegetable chips</a:t>
            </a:r>
          </a:p>
          <a:p>
            <a:r>
              <a:rPr lang="en-US" sz="1100" dirty="0" smtClean="0">
                <a:latin typeface="Trebuchet MS" panose="020B0603020202020204" pitchFamily="34" charset="0"/>
              </a:rPr>
              <a:t>select </a:t>
            </a:r>
            <a:r>
              <a:rPr lang="en-US" sz="1100" dirty="0">
                <a:latin typeface="Trebuchet MS" panose="020B0603020202020204" pitchFamily="34" charset="0"/>
              </a:rPr>
              <a:t>a chip flavor and a dip:</a:t>
            </a:r>
          </a:p>
          <a:p>
            <a:r>
              <a:rPr lang="en-US" sz="1100" dirty="0">
                <a:latin typeface="Trebuchet MS" panose="020B0603020202020204" pitchFamily="34" charset="0"/>
              </a:rPr>
              <a:t>chips: cheddar and onion, salt and vinegar, </a:t>
            </a:r>
            <a:r>
              <a:rPr lang="en-US" sz="1100" dirty="0" err="1">
                <a:latin typeface="Trebuchet MS" panose="020B0603020202020204" pitchFamily="34" charset="0"/>
              </a:rPr>
              <a:t>bbq</a:t>
            </a:r>
            <a:r>
              <a:rPr lang="en-US" sz="1100" dirty="0">
                <a:latin typeface="Trebuchet MS" panose="020B0603020202020204" pitchFamily="34" charset="0"/>
              </a:rPr>
              <a:t> onion, honey </a:t>
            </a:r>
            <a:r>
              <a:rPr lang="en-US" sz="1100" dirty="0" err="1">
                <a:latin typeface="Trebuchet MS" panose="020B0603020202020204" pitchFamily="34" charset="0"/>
              </a:rPr>
              <a:t>siracha</a:t>
            </a:r>
            <a:r>
              <a:rPr lang="en-US" sz="1100" dirty="0">
                <a:latin typeface="Trebuchet MS" panose="020B0603020202020204" pitchFamily="34" charset="0"/>
              </a:rPr>
              <a:t> or soy ginger garlic</a:t>
            </a:r>
          </a:p>
          <a:p>
            <a:r>
              <a:rPr lang="en-US" sz="1100" dirty="0">
                <a:latin typeface="Trebuchet MS" panose="020B0603020202020204" pitchFamily="34" charset="0"/>
              </a:rPr>
              <a:t>dips: </a:t>
            </a:r>
            <a:r>
              <a:rPr lang="en-US" sz="1100" dirty="0" err="1">
                <a:latin typeface="Trebuchet MS" panose="020B0603020202020204" pitchFamily="34" charset="0"/>
              </a:rPr>
              <a:t>chile</a:t>
            </a:r>
            <a:r>
              <a:rPr lang="en-US" sz="1100" dirty="0">
                <a:latin typeface="Trebuchet MS" panose="020B0603020202020204" pitchFamily="34" charset="0"/>
              </a:rPr>
              <a:t> con </a:t>
            </a:r>
            <a:r>
              <a:rPr lang="en-US" sz="1100" dirty="0" err="1">
                <a:latin typeface="Trebuchet MS" panose="020B0603020202020204" pitchFamily="34" charset="0"/>
              </a:rPr>
              <a:t>queso</a:t>
            </a:r>
            <a:r>
              <a:rPr lang="en-US" sz="1100" dirty="0">
                <a:latin typeface="Trebuchet MS" panose="020B0603020202020204" pitchFamily="34" charset="0"/>
              </a:rPr>
              <a:t>, creamy spinach, creamy French onion </a:t>
            </a:r>
            <a:endParaRPr lang="en-US" sz="1100" dirty="0" smtClean="0">
              <a:latin typeface="Trebuchet MS" panose="020B0603020202020204" pitchFamily="34" charset="0"/>
            </a:endParaRPr>
          </a:p>
          <a:p>
            <a:r>
              <a:rPr lang="en-US" sz="1100" dirty="0" smtClean="0">
                <a:latin typeface="Trebuchet MS" panose="020B0603020202020204" pitchFamily="34" charset="0"/>
              </a:rPr>
              <a:t>$5 per person</a:t>
            </a:r>
            <a:endParaRPr lang="en-US" sz="1100" dirty="0">
              <a:latin typeface="Trebuchet MS" panose="020B0603020202020204" pitchFamily="34" charset="0"/>
            </a:endParaRPr>
          </a:p>
          <a:p>
            <a:endParaRPr lang="en-US" sz="1100" dirty="0">
              <a:latin typeface="Trebuchet MS" panose="020B0603020202020204" pitchFamily="34" charset="0"/>
            </a:endParaRPr>
          </a:p>
          <a:p>
            <a:r>
              <a:rPr lang="en-US" sz="1100" b="1" dirty="0" smtClean="0">
                <a:latin typeface="Trebuchet MS" panose="020B0603020202020204" pitchFamily="34" charset="0"/>
              </a:rPr>
              <a:t>Fried corn tortilla chips with </a:t>
            </a:r>
            <a:r>
              <a:rPr lang="en-US" sz="1100" b="1" dirty="0" err="1" smtClean="0">
                <a:latin typeface="Trebuchet MS" panose="020B0603020202020204" pitchFamily="34" charset="0"/>
              </a:rPr>
              <a:t>pico</a:t>
            </a:r>
            <a:r>
              <a:rPr lang="en-US" sz="1100" b="1" dirty="0" smtClean="0">
                <a:latin typeface="Trebuchet MS" panose="020B0603020202020204" pitchFamily="34" charset="0"/>
              </a:rPr>
              <a:t> de </a:t>
            </a:r>
            <a:r>
              <a:rPr lang="en-US" sz="1100" b="1" dirty="0" err="1" smtClean="0">
                <a:latin typeface="Trebuchet MS" panose="020B0603020202020204" pitchFamily="34" charset="0"/>
              </a:rPr>
              <a:t>gallo</a:t>
            </a:r>
            <a:endParaRPr lang="en-US" sz="1100" b="1" dirty="0">
              <a:latin typeface="Trebuchet MS" panose="020B0603020202020204" pitchFamily="34" charset="0"/>
            </a:endParaRPr>
          </a:p>
          <a:p>
            <a:r>
              <a:rPr lang="en-US" sz="1100" dirty="0" smtClean="0">
                <a:latin typeface="Trebuchet MS" panose="020B0603020202020204" pitchFamily="34" charset="0"/>
              </a:rPr>
              <a:t>$4 per person</a:t>
            </a:r>
          </a:p>
          <a:p>
            <a:r>
              <a:rPr lang="en-US" sz="1100" dirty="0" smtClean="0">
                <a:latin typeface="Trebuchet MS" panose="020B0603020202020204" pitchFamily="34" charset="0"/>
              </a:rPr>
              <a:t>add </a:t>
            </a:r>
            <a:r>
              <a:rPr lang="en-US" sz="1100" dirty="0">
                <a:latin typeface="Trebuchet MS" panose="020B0603020202020204" pitchFamily="34" charset="0"/>
              </a:rPr>
              <a:t>guacamole, chili con </a:t>
            </a:r>
            <a:r>
              <a:rPr lang="en-US" sz="1100" dirty="0" err="1">
                <a:latin typeface="Trebuchet MS" panose="020B0603020202020204" pitchFamily="34" charset="0"/>
              </a:rPr>
              <a:t>queso</a:t>
            </a:r>
            <a:r>
              <a:rPr lang="en-US" sz="1100" dirty="0">
                <a:latin typeface="Trebuchet MS" panose="020B0603020202020204" pitchFamily="34" charset="0"/>
              </a:rPr>
              <a:t> or spicy black beans </a:t>
            </a:r>
          </a:p>
          <a:p>
            <a:r>
              <a:rPr lang="en-US" sz="1100" dirty="0" smtClean="0">
                <a:latin typeface="Trebuchet MS" panose="020B0603020202020204" pitchFamily="34" charset="0"/>
              </a:rPr>
              <a:t>$</a:t>
            </a:r>
            <a:r>
              <a:rPr lang="en-US" sz="1100" dirty="0">
                <a:latin typeface="Trebuchet MS" panose="020B0603020202020204" pitchFamily="34" charset="0"/>
              </a:rPr>
              <a:t>4</a:t>
            </a:r>
            <a:r>
              <a:rPr lang="en-US" sz="1100" dirty="0" smtClean="0">
                <a:latin typeface="Trebuchet MS" panose="020B0603020202020204" pitchFamily="34" charset="0"/>
              </a:rPr>
              <a:t>.00 </a:t>
            </a:r>
            <a:r>
              <a:rPr lang="en-US" sz="1100" dirty="0">
                <a:latin typeface="Trebuchet MS" panose="020B0603020202020204" pitchFamily="34" charset="0"/>
              </a:rPr>
              <a:t>per person</a:t>
            </a:r>
          </a:p>
          <a:p>
            <a:endParaRPr lang="en-US" sz="1100" dirty="0">
              <a:latin typeface="Trebuchet MS" panose="020B0603020202020204" pitchFamily="34" charset="0"/>
            </a:endParaRPr>
          </a:p>
          <a:p>
            <a:r>
              <a:rPr lang="en-US" sz="1100" b="1" dirty="0" smtClean="0">
                <a:latin typeface="Trebuchet MS" panose="020B0603020202020204" pitchFamily="34" charset="0"/>
              </a:rPr>
              <a:t>Antipasto display</a:t>
            </a:r>
          </a:p>
          <a:p>
            <a:r>
              <a:rPr lang="en-US" sz="1100" dirty="0">
                <a:latin typeface="Trebuchet MS" panose="020B0603020202020204" pitchFamily="34" charset="0"/>
              </a:rPr>
              <a:t>a</a:t>
            </a:r>
            <a:r>
              <a:rPr lang="en-US" sz="1100" dirty="0" smtClean="0">
                <a:latin typeface="Trebuchet MS" panose="020B0603020202020204" pitchFamily="34" charset="0"/>
              </a:rPr>
              <a:t>rtisan crackers, prosciutto</a:t>
            </a:r>
            <a:r>
              <a:rPr lang="en-US" sz="1100" dirty="0">
                <a:latin typeface="Trebuchet MS" panose="020B0603020202020204" pitchFamily="34" charset="0"/>
              </a:rPr>
              <a:t>, pepperoni, salami, fontina and mozzarella cheeses, </a:t>
            </a:r>
            <a:r>
              <a:rPr lang="en-US" sz="1100" dirty="0" smtClean="0">
                <a:latin typeface="Trebuchet MS" panose="020B0603020202020204" pitchFamily="34" charset="0"/>
              </a:rPr>
              <a:t>olives</a:t>
            </a:r>
          </a:p>
          <a:p>
            <a:r>
              <a:rPr lang="en-US" sz="1100" dirty="0" smtClean="0">
                <a:latin typeface="Trebuchet MS" panose="020B0603020202020204" pitchFamily="34" charset="0"/>
              </a:rPr>
              <a:t>and </a:t>
            </a:r>
            <a:r>
              <a:rPr lang="en-US" sz="1100" dirty="0">
                <a:latin typeface="Trebuchet MS" panose="020B0603020202020204" pitchFamily="34" charset="0"/>
              </a:rPr>
              <a:t>roasted peppers</a:t>
            </a:r>
          </a:p>
          <a:p>
            <a:r>
              <a:rPr lang="en-US" sz="1100" dirty="0" smtClean="0">
                <a:latin typeface="Trebuchet MS" panose="020B0603020202020204" pitchFamily="34" charset="0"/>
              </a:rPr>
              <a:t>$9 </a:t>
            </a:r>
            <a:r>
              <a:rPr lang="en-US" sz="1100" dirty="0">
                <a:latin typeface="Trebuchet MS" panose="020B0603020202020204" pitchFamily="34" charset="0"/>
              </a:rPr>
              <a:t>per </a:t>
            </a:r>
            <a:r>
              <a:rPr lang="en-US" sz="1100" dirty="0" smtClean="0">
                <a:latin typeface="Trebuchet MS" panose="020B0603020202020204" pitchFamily="34" charset="0"/>
              </a:rPr>
              <a:t>person</a:t>
            </a:r>
          </a:p>
          <a:p>
            <a:endParaRPr lang="en-US" sz="1100" dirty="0">
              <a:latin typeface="Trebuchet MS" panose="020B0603020202020204" pitchFamily="34" charset="0"/>
            </a:endParaRPr>
          </a:p>
          <a:p>
            <a:r>
              <a:rPr lang="en-US" sz="1100" b="1" dirty="0" smtClean="0">
                <a:latin typeface="Trebuchet MS" panose="020B0603020202020204" pitchFamily="34" charset="0"/>
              </a:rPr>
              <a:t>Charcuterie skewers</a:t>
            </a:r>
            <a:endParaRPr lang="en-US" sz="1100" b="1" dirty="0">
              <a:latin typeface="Trebuchet MS" panose="020B0603020202020204" pitchFamily="34" charset="0"/>
            </a:endParaRPr>
          </a:p>
          <a:p>
            <a:r>
              <a:rPr lang="en-US" sz="1100" dirty="0">
                <a:latin typeface="Trebuchet MS" panose="020B0603020202020204" pitchFamily="34" charset="0"/>
              </a:rPr>
              <a:t>assorted sliced breads </a:t>
            </a:r>
          </a:p>
          <a:p>
            <a:r>
              <a:rPr lang="en-US" sz="1100" dirty="0">
                <a:latin typeface="Trebuchet MS" panose="020B0603020202020204" pitchFamily="34" charset="0"/>
              </a:rPr>
              <a:t>chorizo, </a:t>
            </a:r>
            <a:r>
              <a:rPr lang="en-US" sz="1100" dirty="0" err="1">
                <a:latin typeface="Trebuchet MS" panose="020B0603020202020204" pitchFamily="34" charset="0"/>
              </a:rPr>
              <a:t>capicola</a:t>
            </a:r>
            <a:r>
              <a:rPr lang="en-US" sz="1100" dirty="0">
                <a:latin typeface="Trebuchet MS" panose="020B0603020202020204" pitchFamily="34" charset="0"/>
              </a:rPr>
              <a:t>, prosciutto, hot &amp; sweet </a:t>
            </a:r>
            <a:r>
              <a:rPr lang="en-US" sz="1100" dirty="0" err="1">
                <a:latin typeface="Trebuchet MS" panose="020B0603020202020204" pitchFamily="34" charset="0"/>
              </a:rPr>
              <a:t>soppressata</a:t>
            </a:r>
            <a:r>
              <a:rPr lang="en-US" sz="1100" dirty="0">
                <a:latin typeface="Trebuchet MS" panose="020B0603020202020204" pitchFamily="34" charset="0"/>
              </a:rPr>
              <a:t> </a:t>
            </a:r>
          </a:p>
          <a:p>
            <a:r>
              <a:rPr lang="en-US" sz="1100" dirty="0">
                <a:latin typeface="Trebuchet MS" panose="020B0603020202020204" pitchFamily="34" charset="0"/>
              </a:rPr>
              <a:t>grilled vegetables with traditional and roasted red pepper sesame hummus </a:t>
            </a:r>
          </a:p>
          <a:p>
            <a:r>
              <a:rPr lang="en-US" sz="1100" dirty="0">
                <a:latin typeface="Trebuchet MS" panose="020B0603020202020204" pitchFamily="34" charset="0"/>
              </a:rPr>
              <a:t>assorted cheeses </a:t>
            </a:r>
          </a:p>
          <a:p>
            <a:r>
              <a:rPr lang="en-US" sz="1100" dirty="0">
                <a:latin typeface="Trebuchet MS" panose="020B0603020202020204" pitchFamily="34" charset="0"/>
              </a:rPr>
              <a:t>marinated olives </a:t>
            </a:r>
          </a:p>
          <a:p>
            <a:r>
              <a:rPr lang="en-US" sz="1100" dirty="0">
                <a:latin typeface="Trebuchet MS" panose="020B0603020202020204" pitchFamily="34" charset="0"/>
              </a:rPr>
              <a:t>assorted mustards </a:t>
            </a:r>
          </a:p>
          <a:p>
            <a:r>
              <a:rPr lang="en-US" sz="1100" dirty="0" smtClean="0">
                <a:latin typeface="Trebuchet MS" panose="020B0603020202020204" pitchFamily="34" charset="0"/>
              </a:rPr>
              <a:t>$12 </a:t>
            </a:r>
            <a:r>
              <a:rPr lang="en-US" sz="1100" dirty="0">
                <a:latin typeface="Trebuchet MS" panose="020B0603020202020204" pitchFamily="34" charset="0"/>
              </a:rPr>
              <a:t>per </a:t>
            </a:r>
            <a:r>
              <a:rPr lang="en-US" sz="1100" dirty="0" smtClean="0">
                <a:latin typeface="Trebuchet MS" panose="020B0603020202020204" pitchFamily="34" charset="0"/>
              </a:rPr>
              <a:t>person</a:t>
            </a:r>
          </a:p>
          <a:p>
            <a:endParaRPr lang="en-US" sz="1100" dirty="0">
              <a:latin typeface="Trebuchet MS" panose="020B0603020202020204" pitchFamily="34" charset="0"/>
            </a:endParaRPr>
          </a:p>
          <a:p>
            <a:r>
              <a:rPr lang="en-US" sz="1100" b="1" dirty="0" smtClean="0">
                <a:latin typeface="Trebuchet MS" panose="020B0603020202020204" pitchFamily="34" charset="0"/>
              </a:rPr>
              <a:t>Middle eastern platter</a:t>
            </a:r>
            <a:endParaRPr lang="en-US" sz="1100" b="1" dirty="0">
              <a:latin typeface="Trebuchet MS" panose="020B0603020202020204" pitchFamily="34" charset="0"/>
            </a:endParaRPr>
          </a:p>
          <a:p>
            <a:r>
              <a:rPr lang="en-US" sz="1100" dirty="0">
                <a:latin typeface="Trebuchet MS" panose="020B0603020202020204" pitchFamily="34" charset="0"/>
              </a:rPr>
              <a:t>sesame hummus, baba </a:t>
            </a:r>
            <a:r>
              <a:rPr lang="en-US" sz="1100" dirty="0" err="1">
                <a:latin typeface="Trebuchet MS" panose="020B0603020202020204" pitchFamily="34" charset="0"/>
              </a:rPr>
              <a:t>ghanoush</a:t>
            </a:r>
            <a:r>
              <a:rPr lang="en-US" sz="1100" dirty="0">
                <a:latin typeface="Trebuchet MS" panose="020B0603020202020204" pitchFamily="34" charset="0"/>
              </a:rPr>
              <a:t>, </a:t>
            </a:r>
            <a:r>
              <a:rPr lang="en-US" sz="1100" dirty="0" err="1">
                <a:latin typeface="Trebuchet MS" panose="020B0603020202020204" pitchFamily="34" charset="0"/>
              </a:rPr>
              <a:t>tzatziki</a:t>
            </a:r>
            <a:r>
              <a:rPr lang="en-US" sz="1100" dirty="0">
                <a:latin typeface="Trebuchet MS" panose="020B0603020202020204" pitchFamily="34" charset="0"/>
              </a:rPr>
              <a:t>, tabbouleh salad and toasted pita </a:t>
            </a:r>
            <a:r>
              <a:rPr lang="en-US" sz="1100" dirty="0" smtClean="0">
                <a:latin typeface="Trebuchet MS" panose="020B0603020202020204" pitchFamily="34" charset="0"/>
              </a:rPr>
              <a:t>points</a:t>
            </a:r>
          </a:p>
          <a:p>
            <a:r>
              <a:rPr lang="en-US" sz="1100" dirty="0" smtClean="0">
                <a:latin typeface="Trebuchet MS" panose="020B0603020202020204" pitchFamily="34" charset="0"/>
              </a:rPr>
              <a:t>$8 per person</a:t>
            </a:r>
            <a:endParaRPr lang="en-US" sz="1100" dirty="0">
              <a:latin typeface="Trebuchet MS" panose="020B0603020202020204" pitchFamily="34" charset="0"/>
            </a:endParaRPr>
          </a:p>
          <a:p>
            <a:endParaRPr lang="en-US" sz="1100" dirty="0">
              <a:latin typeface="Trebuchet MS" panose="020B0603020202020204" pitchFamily="34" charset="0"/>
            </a:endParaRPr>
          </a:p>
          <a:p>
            <a:r>
              <a:rPr lang="en-US" sz="1100" b="1" dirty="0" smtClean="0">
                <a:latin typeface="Trebuchet MS" panose="020B0603020202020204" pitchFamily="34" charset="0"/>
              </a:rPr>
              <a:t>Tapenade bar</a:t>
            </a:r>
            <a:endParaRPr lang="en-US" sz="1100" b="1" dirty="0">
              <a:latin typeface="Trebuchet MS" panose="020B0603020202020204" pitchFamily="34" charset="0"/>
            </a:endParaRPr>
          </a:p>
          <a:p>
            <a:r>
              <a:rPr lang="en-US" sz="1100" dirty="0">
                <a:latin typeface="Trebuchet MS" panose="020B0603020202020204" pitchFamily="34" charset="0"/>
              </a:rPr>
              <a:t>crispy baguette slices with choice of three of the following:</a:t>
            </a:r>
          </a:p>
          <a:p>
            <a:r>
              <a:rPr lang="en-US" sz="1100" dirty="0">
                <a:latin typeface="Trebuchet MS" panose="020B0603020202020204" pitchFamily="34" charset="0"/>
              </a:rPr>
              <a:t>tomato-basil, field mushroom, </a:t>
            </a:r>
            <a:r>
              <a:rPr lang="en-US" sz="1100" dirty="0" err="1">
                <a:latin typeface="Trebuchet MS" panose="020B0603020202020204" pitchFamily="34" charset="0"/>
              </a:rPr>
              <a:t>chèvre</a:t>
            </a:r>
            <a:r>
              <a:rPr lang="en-US" sz="1100" dirty="0">
                <a:latin typeface="Trebuchet MS" panose="020B0603020202020204" pitchFamily="34" charset="0"/>
              </a:rPr>
              <a:t> with artichokes and fine herbs, </a:t>
            </a:r>
            <a:endParaRPr lang="en-US" sz="1100" dirty="0" smtClean="0">
              <a:latin typeface="Trebuchet MS" panose="020B0603020202020204" pitchFamily="34" charset="0"/>
            </a:endParaRPr>
          </a:p>
          <a:p>
            <a:r>
              <a:rPr lang="en-US" sz="1100" dirty="0" smtClean="0">
                <a:latin typeface="Trebuchet MS" panose="020B0603020202020204" pitchFamily="34" charset="0"/>
              </a:rPr>
              <a:t>roasted </a:t>
            </a:r>
            <a:r>
              <a:rPr lang="en-US" sz="1100" dirty="0">
                <a:latin typeface="Trebuchet MS" panose="020B0603020202020204" pitchFamily="34" charset="0"/>
              </a:rPr>
              <a:t>red peppers, and Kalamata olive </a:t>
            </a:r>
            <a:r>
              <a:rPr lang="en-US" sz="1100" dirty="0" smtClean="0">
                <a:latin typeface="Trebuchet MS" panose="020B0603020202020204" pitchFamily="34" charset="0"/>
              </a:rPr>
              <a:t>tapenade</a:t>
            </a:r>
          </a:p>
          <a:p>
            <a:r>
              <a:rPr lang="en-US" sz="1100" dirty="0">
                <a:latin typeface="Trebuchet MS" panose="020B0603020202020204" pitchFamily="34" charset="0"/>
              </a:rPr>
              <a:t>$6 per </a:t>
            </a:r>
            <a:r>
              <a:rPr lang="en-US" sz="1100" dirty="0" smtClean="0">
                <a:latin typeface="Trebuchet MS" panose="020B0603020202020204" pitchFamily="34" charset="0"/>
              </a:rPr>
              <a:t>person</a:t>
            </a:r>
          </a:p>
          <a:p>
            <a:endParaRPr lang="en-US" sz="1200" b="1" dirty="0" smtClean="0">
              <a:solidFill>
                <a:srgbClr val="FF0000"/>
              </a:solidFill>
              <a:latin typeface="Trebuchet MS" panose="020B0603020202020204" pitchFamily="34" charset="0"/>
            </a:endParaRPr>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t="7327" r="42978" b="1"/>
          <a:stretch/>
        </p:blipFill>
        <p:spPr>
          <a:xfrm>
            <a:off x="190500" y="729512"/>
            <a:ext cx="2257425" cy="600561"/>
          </a:xfrm>
          <a:prstGeom prst="rect">
            <a:avLst/>
          </a:prstGeom>
        </p:spPr>
      </p:pic>
      <p:sp>
        <p:nvSpPr>
          <p:cNvPr id="9" name="TextBox 8"/>
          <p:cNvSpPr txBox="1"/>
          <p:nvPr/>
        </p:nvSpPr>
        <p:spPr>
          <a:xfrm>
            <a:off x="6797842" y="9420732"/>
            <a:ext cx="517358" cy="276999"/>
          </a:xfrm>
          <a:prstGeom prst="rect">
            <a:avLst/>
          </a:prstGeom>
          <a:noFill/>
        </p:spPr>
        <p:txBody>
          <a:bodyPr wrap="square" rtlCol="0">
            <a:spAutoFit/>
          </a:bodyPr>
          <a:lstStyle/>
          <a:p>
            <a:pPr algn="ctr"/>
            <a:r>
              <a:rPr lang="en-US" sz="1200" dirty="0">
                <a:latin typeface="Agenda" panose="02000603040000020004" pitchFamily="2" charset="0"/>
              </a:rPr>
              <a:t>8</a:t>
            </a:r>
          </a:p>
        </p:txBody>
      </p:sp>
    </p:spTree>
    <p:extLst>
      <p:ext uri="{BB962C8B-B14F-4D97-AF65-F5344CB8AC3E}">
        <p14:creationId xmlns:p14="http://schemas.microsoft.com/office/powerpoint/2010/main" val="8289325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393700" y="1129130"/>
            <a:ext cx="6819900" cy="261610"/>
          </a:xfrm>
          <a:prstGeom prst="rect">
            <a:avLst/>
          </a:prstGeom>
          <a:noFill/>
        </p:spPr>
        <p:txBody>
          <a:bodyPr wrap="square" rtlCol="0">
            <a:spAutoFit/>
          </a:bodyPr>
          <a:lstStyle/>
          <a:p>
            <a:r>
              <a:rPr lang="en-US" sz="1100" dirty="0" smtClean="0">
                <a:latin typeface="Trebuchet MS" panose="020B0603020202020204" pitchFamily="34" charset="0"/>
              </a:rPr>
              <a:t>Minimum order of 10</a:t>
            </a:r>
            <a:endParaRPr lang="en-US" sz="1100" dirty="0">
              <a:latin typeface="Trebuchet MS" panose="020B0603020202020204" pitchFamily="34" charset="0"/>
            </a:endParaRPr>
          </a:p>
        </p:txBody>
      </p:sp>
      <p:sp>
        <p:nvSpPr>
          <p:cNvPr id="4" name="TextBox 3"/>
          <p:cNvSpPr txBox="1"/>
          <p:nvPr/>
        </p:nvSpPr>
        <p:spPr>
          <a:xfrm>
            <a:off x="393700" y="317500"/>
            <a:ext cx="3390900" cy="584775"/>
          </a:xfrm>
          <a:prstGeom prst="rect">
            <a:avLst/>
          </a:prstGeom>
          <a:noFill/>
        </p:spPr>
        <p:txBody>
          <a:bodyPr wrap="square" rtlCol="0">
            <a:spAutoFit/>
          </a:bodyPr>
          <a:lstStyle/>
          <a:p>
            <a:r>
              <a:rPr lang="en-US" sz="3200" spc="50" dirty="0" smtClean="0">
                <a:latin typeface="Gill Sans MT Ext Condensed Bold" panose="020B0902020104020203" pitchFamily="34" charset="0"/>
              </a:rPr>
              <a:t>RECEPTION </a:t>
            </a:r>
            <a:r>
              <a:rPr lang="en-US" sz="3200" spc="50" dirty="0">
                <a:latin typeface="Gill Sans MT Ext Condensed Bold" panose="020B0902020104020203" pitchFamily="34" charset="0"/>
              </a:rPr>
              <a:t>PLATTERS</a:t>
            </a:r>
          </a:p>
        </p:txBody>
      </p:sp>
      <p:sp>
        <p:nvSpPr>
          <p:cNvPr id="5" name="TextBox 4"/>
          <p:cNvSpPr txBox="1"/>
          <p:nvPr/>
        </p:nvSpPr>
        <p:spPr>
          <a:xfrm>
            <a:off x="393700" y="1409700"/>
            <a:ext cx="6921500" cy="7540526"/>
          </a:xfrm>
          <a:prstGeom prst="rect">
            <a:avLst/>
          </a:prstGeom>
          <a:noFill/>
        </p:spPr>
        <p:txBody>
          <a:bodyPr wrap="square" rtlCol="0">
            <a:spAutoFit/>
          </a:bodyPr>
          <a:lstStyle/>
          <a:p>
            <a:r>
              <a:rPr lang="en-US" sz="1100" b="1" dirty="0" smtClean="0">
                <a:latin typeface="Trebuchet MS" panose="020B0603020202020204" pitchFamily="34" charset="0"/>
              </a:rPr>
              <a:t>Warm dips </a:t>
            </a:r>
          </a:p>
          <a:p>
            <a:r>
              <a:rPr lang="en-US" sz="1100" dirty="0" smtClean="0">
                <a:latin typeface="Trebuchet MS" panose="020B0603020202020204" pitchFamily="34" charset="0"/>
              </a:rPr>
              <a:t>crispy </a:t>
            </a:r>
            <a:r>
              <a:rPr lang="en-US" sz="1100" dirty="0">
                <a:latin typeface="Trebuchet MS" panose="020B0603020202020204" pitchFamily="34" charset="0"/>
              </a:rPr>
              <a:t>baguette slices or pita with choice of one of the following:</a:t>
            </a:r>
          </a:p>
          <a:p>
            <a:r>
              <a:rPr lang="en-US" sz="1100" dirty="0">
                <a:latin typeface="Trebuchet MS" panose="020B0603020202020204" pitchFamily="34" charset="0"/>
              </a:rPr>
              <a:t>buffalo chicken, herbed feta with walnut, chipotle chicken with bacon and jack cheese, </a:t>
            </a:r>
            <a:endParaRPr lang="en-US" sz="1100" dirty="0" smtClean="0">
              <a:latin typeface="Trebuchet MS" panose="020B0603020202020204" pitchFamily="34" charset="0"/>
            </a:endParaRPr>
          </a:p>
          <a:p>
            <a:r>
              <a:rPr lang="en-US" sz="1100" dirty="0" smtClean="0">
                <a:latin typeface="Trebuchet MS" panose="020B0603020202020204" pitchFamily="34" charset="0"/>
              </a:rPr>
              <a:t>sweet </a:t>
            </a:r>
            <a:r>
              <a:rPr lang="en-US" sz="1100" dirty="0">
                <a:latin typeface="Trebuchet MS" panose="020B0603020202020204" pitchFamily="34" charset="0"/>
              </a:rPr>
              <a:t>potato tahini and walnut, spinach with artichoke hearts, old bay spiced crab dip</a:t>
            </a:r>
            <a:r>
              <a:rPr lang="en-US" sz="1100" dirty="0" smtClean="0">
                <a:latin typeface="Trebuchet MS" panose="020B0603020202020204" pitchFamily="34" charset="0"/>
              </a:rPr>
              <a:t>,</a:t>
            </a:r>
          </a:p>
          <a:p>
            <a:r>
              <a:rPr lang="en-US" sz="1100" dirty="0" smtClean="0">
                <a:latin typeface="Trebuchet MS" panose="020B0603020202020204" pitchFamily="34" charset="0"/>
              </a:rPr>
              <a:t>walnut </a:t>
            </a:r>
            <a:r>
              <a:rPr lang="en-US" sz="1100" dirty="0">
                <a:latin typeface="Trebuchet MS" panose="020B0603020202020204" pitchFamily="34" charset="0"/>
              </a:rPr>
              <a:t>with goat cheese or bacon </a:t>
            </a:r>
            <a:r>
              <a:rPr lang="en-US" sz="1100" dirty="0" smtClean="0">
                <a:latin typeface="Trebuchet MS" panose="020B0603020202020204" pitchFamily="34" charset="0"/>
              </a:rPr>
              <a:t>jalapeno</a:t>
            </a:r>
          </a:p>
          <a:p>
            <a:r>
              <a:rPr lang="en-US" sz="1100" dirty="0">
                <a:latin typeface="Trebuchet MS" panose="020B0603020202020204" pitchFamily="34" charset="0"/>
              </a:rPr>
              <a:t>$6 per person</a:t>
            </a:r>
          </a:p>
          <a:p>
            <a:endParaRPr lang="en-US" sz="1100" dirty="0">
              <a:latin typeface="Trebuchet MS" panose="020B0603020202020204" pitchFamily="34" charset="0"/>
            </a:endParaRPr>
          </a:p>
          <a:p>
            <a:r>
              <a:rPr lang="en-US" sz="1100" b="1" dirty="0" smtClean="0">
                <a:latin typeface="Trebuchet MS" panose="020B0603020202020204" pitchFamily="34" charset="0"/>
              </a:rPr>
              <a:t>Bruschetta bar</a:t>
            </a:r>
            <a:endParaRPr lang="en-US" sz="1100" b="1" dirty="0">
              <a:latin typeface="Trebuchet MS" panose="020B0603020202020204" pitchFamily="34" charset="0"/>
            </a:endParaRPr>
          </a:p>
          <a:p>
            <a:r>
              <a:rPr lang="en-US" sz="1100" dirty="0">
                <a:latin typeface="Trebuchet MS" panose="020B0603020202020204" pitchFamily="34" charset="0"/>
              </a:rPr>
              <a:t>oven-dried tomatoes, smoked mozzarella, pine nut pesto and balsamic reduction</a:t>
            </a:r>
          </a:p>
          <a:p>
            <a:r>
              <a:rPr lang="en-US" sz="1100" dirty="0">
                <a:latin typeface="Trebuchet MS" panose="020B0603020202020204" pitchFamily="34" charset="0"/>
              </a:rPr>
              <a:t>roasted corn, red peppers, rosemary and goat cheese</a:t>
            </a:r>
          </a:p>
          <a:p>
            <a:r>
              <a:rPr lang="en-US" sz="1100" dirty="0">
                <a:latin typeface="Trebuchet MS" panose="020B0603020202020204" pitchFamily="34" charset="0"/>
              </a:rPr>
              <a:t>spinach, artichoke hearts, fresh mozzarella and roasted garlic</a:t>
            </a:r>
          </a:p>
          <a:p>
            <a:r>
              <a:rPr lang="en-US" sz="1100" dirty="0">
                <a:latin typeface="Trebuchet MS" panose="020B0603020202020204" pitchFamily="34" charset="0"/>
              </a:rPr>
              <a:t>maple wood smoked bacon, gorgonzola and arugula</a:t>
            </a:r>
          </a:p>
          <a:p>
            <a:r>
              <a:rPr lang="en-US" sz="1100" dirty="0">
                <a:latin typeface="Trebuchet MS" panose="020B0603020202020204" pitchFamily="34" charset="0"/>
              </a:rPr>
              <a:t>curried walnut chicken </a:t>
            </a:r>
            <a:r>
              <a:rPr lang="en-US" sz="1100" dirty="0" smtClean="0">
                <a:latin typeface="Trebuchet MS" panose="020B0603020202020204" pitchFamily="34" charset="0"/>
              </a:rPr>
              <a:t>salad</a:t>
            </a:r>
          </a:p>
          <a:p>
            <a:r>
              <a:rPr lang="en-US" sz="1100" dirty="0" smtClean="0">
                <a:latin typeface="Trebuchet MS" panose="020B0603020202020204" pitchFamily="34" charset="0"/>
              </a:rPr>
              <a:t>$25 per dozen </a:t>
            </a:r>
            <a:endParaRPr lang="en-US" sz="1100" dirty="0">
              <a:latin typeface="Trebuchet MS" panose="020B0603020202020204" pitchFamily="34" charset="0"/>
            </a:endParaRPr>
          </a:p>
          <a:p>
            <a:endParaRPr lang="en-US" sz="1100" dirty="0">
              <a:latin typeface="Trebuchet MS" panose="020B0603020202020204" pitchFamily="34" charset="0"/>
            </a:endParaRPr>
          </a:p>
          <a:p>
            <a:r>
              <a:rPr lang="en-US" sz="1100" b="1" dirty="0" smtClean="0">
                <a:latin typeface="Trebuchet MS" panose="020B0603020202020204" pitchFamily="34" charset="0"/>
              </a:rPr>
              <a:t>Assorted mini sandwiches</a:t>
            </a:r>
          </a:p>
          <a:p>
            <a:r>
              <a:rPr lang="en-US" sz="1100" dirty="0" smtClean="0">
                <a:latin typeface="Trebuchet MS" panose="020B0603020202020204" pitchFamily="34" charset="0"/>
              </a:rPr>
              <a:t>Choice of three of the following:</a:t>
            </a:r>
          </a:p>
          <a:p>
            <a:r>
              <a:rPr lang="en-US" sz="1100" dirty="0" smtClean="0">
                <a:latin typeface="Trebuchet MS" panose="020B0603020202020204" pitchFamily="34" charset="0"/>
              </a:rPr>
              <a:t>roasted </a:t>
            </a:r>
            <a:r>
              <a:rPr lang="en-US" sz="1100" dirty="0">
                <a:latin typeface="Trebuchet MS" panose="020B0603020202020204" pitchFamily="34" charset="0"/>
              </a:rPr>
              <a:t>vegetables with </a:t>
            </a:r>
            <a:r>
              <a:rPr lang="en-US" sz="1100" dirty="0" smtClean="0">
                <a:latin typeface="Trebuchet MS" panose="020B0603020202020204" pitchFamily="34" charset="0"/>
              </a:rPr>
              <a:t>sun-dried tomato </a:t>
            </a:r>
            <a:r>
              <a:rPr lang="en-US" sz="1100" dirty="0">
                <a:latin typeface="Trebuchet MS" panose="020B0603020202020204" pitchFamily="34" charset="0"/>
              </a:rPr>
              <a:t>spread</a:t>
            </a:r>
          </a:p>
          <a:p>
            <a:r>
              <a:rPr lang="en-US" sz="1100" dirty="0">
                <a:latin typeface="Trebuchet MS" panose="020B0603020202020204" pitchFamily="34" charset="0"/>
              </a:rPr>
              <a:t>smoked turkey with cranberry relish</a:t>
            </a:r>
          </a:p>
          <a:p>
            <a:r>
              <a:rPr lang="en-US" sz="1100" dirty="0">
                <a:latin typeface="Trebuchet MS" panose="020B0603020202020204" pitchFamily="34" charset="0"/>
              </a:rPr>
              <a:t>ham and cheddar with honey mustard</a:t>
            </a:r>
          </a:p>
          <a:p>
            <a:r>
              <a:rPr lang="en-US" sz="1100" dirty="0">
                <a:latin typeface="Trebuchet MS" panose="020B0603020202020204" pitchFamily="34" charset="0"/>
              </a:rPr>
              <a:t>roast beef with brie and sweet onion marmalade</a:t>
            </a:r>
          </a:p>
          <a:p>
            <a:r>
              <a:rPr lang="en-US" sz="1100" dirty="0">
                <a:latin typeface="Trebuchet MS" panose="020B0603020202020204" pitchFamily="34" charset="0"/>
              </a:rPr>
              <a:t>tarragon grilled chicken </a:t>
            </a:r>
            <a:r>
              <a:rPr lang="en-US" sz="1100" dirty="0" smtClean="0">
                <a:latin typeface="Trebuchet MS" panose="020B0603020202020204" pitchFamily="34" charset="0"/>
              </a:rPr>
              <a:t>salad</a:t>
            </a:r>
          </a:p>
          <a:p>
            <a:r>
              <a:rPr lang="en-US" sz="1100" dirty="0" smtClean="0">
                <a:latin typeface="Trebuchet MS" panose="020B0603020202020204" pitchFamily="34" charset="0"/>
              </a:rPr>
              <a:t>$30 </a:t>
            </a:r>
            <a:r>
              <a:rPr lang="en-US" sz="1100" dirty="0">
                <a:latin typeface="Trebuchet MS" panose="020B0603020202020204" pitchFamily="34" charset="0"/>
              </a:rPr>
              <a:t>per dozen </a:t>
            </a:r>
          </a:p>
          <a:p>
            <a:endParaRPr lang="en-US" sz="1100" b="1" dirty="0" smtClean="0">
              <a:latin typeface="Trebuchet MS" panose="020B0603020202020204" pitchFamily="34" charset="0"/>
            </a:endParaRPr>
          </a:p>
          <a:p>
            <a:r>
              <a:rPr lang="en-US" sz="1100" b="1" dirty="0" smtClean="0">
                <a:latin typeface="Trebuchet MS" panose="020B0603020202020204" pitchFamily="34" charset="0"/>
              </a:rPr>
              <a:t>Slider </a:t>
            </a:r>
            <a:r>
              <a:rPr lang="en-US" sz="1100" b="1" dirty="0">
                <a:latin typeface="Trebuchet MS" panose="020B0603020202020204" pitchFamily="34" charset="0"/>
              </a:rPr>
              <a:t>bar </a:t>
            </a:r>
            <a:endParaRPr lang="en-US" sz="1100" b="1" dirty="0">
              <a:solidFill>
                <a:srgbClr val="FF0000"/>
              </a:solidFill>
              <a:latin typeface="Trebuchet MS" panose="020B0603020202020204" pitchFamily="34" charset="0"/>
            </a:endParaRPr>
          </a:p>
          <a:p>
            <a:r>
              <a:rPr lang="en-US" sz="1100" dirty="0" smtClean="0">
                <a:latin typeface="Trebuchet MS" panose="020B0603020202020204" pitchFamily="34" charset="0"/>
              </a:rPr>
              <a:t>Choice </a:t>
            </a:r>
            <a:r>
              <a:rPr lang="en-US" sz="1100" dirty="0">
                <a:latin typeface="Trebuchet MS" panose="020B0603020202020204" pitchFamily="34" charset="0"/>
              </a:rPr>
              <a:t>of three of the following:</a:t>
            </a:r>
          </a:p>
          <a:p>
            <a:r>
              <a:rPr lang="en-US" sz="1100" dirty="0">
                <a:latin typeface="Trebuchet MS" panose="020B0603020202020204" pitchFamily="34" charset="0"/>
              </a:rPr>
              <a:t>barbecued beef brisket with brie and caramelized onions</a:t>
            </a:r>
          </a:p>
          <a:p>
            <a:r>
              <a:rPr lang="en-US" sz="1100" dirty="0">
                <a:latin typeface="Trebuchet MS" panose="020B0603020202020204" pitchFamily="34" charset="0"/>
              </a:rPr>
              <a:t>beef burger with lettuce, pickle and cherry tomato</a:t>
            </a:r>
          </a:p>
          <a:p>
            <a:r>
              <a:rPr lang="en-US" sz="1100" dirty="0">
                <a:latin typeface="Trebuchet MS" panose="020B0603020202020204" pitchFamily="34" charset="0"/>
              </a:rPr>
              <a:t>southwest pulled chicken with citrus slaw and micro greens</a:t>
            </a:r>
          </a:p>
          <a:p>
            <a:r>
              <a:rPr lang="en-US" sz="1100" dirty="0">
                <a:latin typeface="Trebuchet MS" panose="020B0603020202020204" pitchFamily="34" charset="0"/>
              </a:rPr>
              <a:t>black bean burger with </a:t>
            </a:r>
            <a:r>
              <a:rPr lang="en-US" sz="1100" dirty="0" err="1">
                <a:latin typeface="Trebuchet MS" panose="020B0603020202020204" pitchFamily="34" charset="0"/>
              </a:rPr>
              <a:t>pico</a:t>
            </a:r>
            <a:r>
              <a:rPr lang="en-US" sz="1100" dirty="0">
                <a:latin typeface="Trebuchet MS" panose="020B0603020202020204" pitchFamily="34" charset="0"/>
              </a:rPr>
              <a:t> de </a:t>
            </a:r>
            <a:r>
              <a:rPr lang="en-US" sz="1100" dirty="0" err="1">
                <a:latin typeface="Trebuchet MS" panose="020B0603020202020204" pitchFamily="34" charset="0"/>
              </a:rPr>
              <a:t>gallo</a:t>
            </a:r>
            <a:endParaRPr lang="en-US" sz="1100" dirty="0">
              <a:latin typeface="Trebuchet MS" panose="020B0603020202020204" pitchFamily="34" charset="0"/>
            </a:endParaRPr>
          </a:p>
          <a:p>
            <a:r>
              <a:rPr lang="en-US" sz="1100" dirty="0">
                <a:latin typeface="Trebuchet MS" panose="020B0603020202020204" pitchFamily="34" charset="0"/>
              </a:rPr>
              <a:t>balsamic marinated roasted mushroom with roasted red peppers</a:t>
            </a:r>
          </a:p>
          <a:p>
            <a:r>
              <a:rPr lang="en-US" sz="1100" dirty="0" smtClean="0">
                <a:latin typeface="Trebuchet MS" panose="020B0603020202020204" pitchFamily="34" charset="0"/>
              </a:rPr>
              <a:t>$12 </a:t>
            </a:r>
            <a:r>
              <a:rPr lang="en-US" sz="1100" dirty="0">
                <a:latin typeface="Trebuchet MS" panose="020B0603020202020204" pitchFamily="34" charset="0"/>
              </a:rPr>
              <a:t>per person (minimum order for </a:t>
            </a:r>
            <a:r>
              <a:rPr lang="en-US" sz="1100" dirty="0" smtClean="0">
                <a:latin typeface="Trebuchet MS" panose="020B0603020202020204" pitchFamily="34" charset="0"/>
              </a:rPr>
              <a:t>20 </a:t>
            </a:r>
            <a:r>
              <a:rPr lang="en-US" sz="1100" dirty="0">
                <a:latin typeface="Trebuchet MS" panose="020B0603020202020204" pitchFamily="34" charset="0"/>
              </a:rPr>
              <a:t>guests</a:t>
            </a:r>
            <a:r>
              <a:rPr lang="en-US" sz="1100" dirty="0" smtClean="0">
                <a:latin typeface="Trebuchet MS" panose="020B0603020202020204" pitchFamily="34" charset="0"/>
              </a:rPr>
              <a:t>)</a:t>
            </a:r>
          </a:p>
          <a:p>
            <a:r>
              <a:rPr lang="en-US" sz="1100" dirty="0" smtClean="0">
                <a:latin typeface="Trebuchet MS" panose="020B0603020202020204" pitchFamily="34" charset="0"/>
              </a:rPr>
              <a:t>- Add side salad $3 per person (see page six)</a:t>
            </a:r>
            <a:endParaRPr lang="en-US" sz="1100" dirty="0">
              <a:latin typeface="Trebuchet MS" panose="020B0603020202020204" pitchFamily="34" charset="0"/>
            </a:endParaRPr>
          </a:p>
          <a:p>
            <a:endParaRPr lang="en-US" sz="1100" b="1" dirty="0">
              <a:solidFill>
                <a:srgbClr val="FF0000"/>
              </a:solidFill>
              <a:latin typeface="Trebuchet MS" panose="020B0603020202020204" pitchFamily="34" charset="0"/>
            </a:endParaRPr>
          </a:p>
          <a:p>
            <a:r>
              <a:rPr lang="en-US" sz="1100" b="1" dirty="0">
                <a:latin typeface="Trebuchet MS" panose="020B0603020202020204" pitchFamily="34" charset="0"/>
              </a:rPr>
              <a:t>Tailgate </a:t>
            </a:r>
            <a:endParaRPr lang="en-US" sz="1100" b="1" dirty="0" smtClean="0">
              <a:latin typeface="Trebuchet MS" panose="020B0603020202020204" pitchFamily="34" charset="0"/>
            </a:endParaRPr>
          </a:p>
          <a:p>
            <a:r>
              <a:rPr lang="en-US" sz="1100" dirty="0" smtClean="0">
                <a:latin typeface="Trebuchet MS" panose="020B0603020202020204" pitchFamily="34" charset="0"/>
              </a:rPr>
              <a:t>house made potato chips with onion dip</a:t>
            </a:r>
          </a:p>
          <a:p>
            <a:r>
              <a:rPr lang="en-US" sz="1100" dirty="0">
                <a:latin typeface="Trebuchet MS" panose="020B0603020202020204" pitchFamily="34" charset="0"/>
              </a:rPr>
              <a:t>w</a:t>
            </a:r>
            <a:r>
              <a:rPr lang="en-US" sz="1100" dirty="0" smtClean="0">
                <a:latin typeface="Trebuchet MS" panose="020B0603020202020204" pitchFamily="34" charset="0"/>
              </a:rPr>
              <a:t>arm pretzels with pub and honey mustard</a:t>
            </a:r>
          </a:p>
          <a:p>
            <a:r>
              <a:rPr lang="en-US" sz="1100" dirty="0" smtClean="0">
                <a:latin typeface="Trebuchet MS" panose="020B0603020202020204" pitchFamily="34" charset="0"/>
              </a:rPr>
              <a:t>beef franks wrapped in puff pastry </a:t>
            </a:r>
          </a:p>
          <a:p>
            <a:r>
              <a:rPr lang="en-US" sz="1100" dirty="0">
                <a:latin typeface="Trebuchet MS" panose="020B0603020202020204" pitchFamily="34" charset="0"/>
              </a:rPr>
              <a:t>m</a:t>
            </a:r>
            <a:r>
              <a:rPr lang="en-US" sz="1100" dirty="0" smtClean="0">
                <a:latin typeface="Trebuchet MS" panose="020B0603020202020204" pitchFamily="34" charset="0"/>
              </a:rPr>
              <a:t>ini hamburger sliders with cheese, onion, lettuce and tomato</a:t>
            </a:r>
          </a:p>
          <a:p>
            <a:r>
              <a:rPr lang="en-US" sz="1100" dirty="0">
                <a:latin typeface="Trebuchet MS" panose="020B0603020202020204" pitchFamily="34" charset="0"/>
              </a:rPr>
              <a:t>l</a:t>
            </a:r>
            <a:r>
              <a:rPr lang="en-US" sz="1100" dirty="0" smtClean="0">
                <a:latin typeface="Trebuchet MS" panose="020B0603020202020204" pitchFamily="34" charset="0"/>
              </a:rPr>
              <a:t>emonade and iced tea</a:t>
            </a:r>
          </a:p>
          <a:p>
            <a:r>
              <a:rPr lang="en-US" sz="1100" dirty="0" smtClean="0">
                <a:latin typeface="Trebuchet MS" panose="020B0603020202020204" pitchFamily="34" charset="0"/>
              </a:rPr>
              <a:t>$15 per person</a:t>
            </a:r>
          </a:p>
          <a:p>
            <a:endParaRPr lang="en-US" sz="1100" b="1" dirty="0">
              <a:solidFill>
                <a:srgbClr val="FF0000"/>
              </a:solidFill>
              <a:latin typeface="Trebuchet MS" panose="020B0603020202020204" pitchFamily="34" charset="0"/>
            </a:endParaRPr>
          </a:p>
          <a:p>
            <a:endParaRPr lang="en-US" sz="1100" dirty="0">
              <a:latin typeface="Trebuchet MS" panose="020B0603020202020204" pitchFamily="34" charset="0"/>
            </a:endParaRPr>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t="7327" r="42978" b="1"/>
          <a:stretch/>
        </p:blipFill>
        <p:spPr>
          <a:xfrm>
            <a:off x="190500" y="729512"/>
            <a:ext cx="2257425" cy="600561"/>
          </a:xfrm>
          <a:prstGeom prst="rect">
            <a:avLst/>
          </a:prstGeom>
        </p:spPr>
      </p:pic>
      <p:sp>
        <p:nvSpPr>
          <p:cNvPr id="9" name="TextBox 8"/>
          <p:cNvSpPr txBox="1"/>
          <p:nvPr/>
        </p:nvSpPr>
        <p:spPr>
          <a:xfrm>
            <a:off x="6797842" y="9420732"/>
            <a:ext cx="517358" cy="276999"/>
          </a:xfrm>
          <a:prstGeom prst="rect">
            <a:avLst/>
          </a:prstGeom>
          <a:noFill/>
        </p:spPr>
        <p:txBody>
          <a:bodyPr wrap="square" rtlCol="0">
            <a:spAutoFit/>
          </a:bodyPr>
          <a:lstStyle/>
          <a:p>
            <a:pPr algn="ctr"/>
            <a:r>
              <a:rPr lang="en-US" sz="1200" dirty="0" smtClean="0">
                <a:latin typeface="Agenda" panose="02000603040000020004" pitchFamily="2" charset="0"/>
              </a:rPr>
              <a:t>9</a:t>
            </a:r>
            <a:endParaRPr lang="en-US" sz="1200" dirty="0">
              <a:latin typeface="Agenda" panose="02000603040000020004" pitchFamily="2" charset="0"/>
            </a:endParaRPr>
          </a:p>
        </p:txBody>
      </p:sp>
    </p:spTree>
    <p:extLst>
      <p:ext uri="{BB962C8B-B14F-4D97-AF65-F5344CB8AC3E}">
        <p14:creationId xmlns:p14="http://schemas.microsoft.com/office/powerpoint/2010/main" val="34397917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444500" y="1129130"/>
            <a:ext cx="6819900" cy="261610"/>
          </a:xfrm>
          <a:prstGeom prst="rect">
            <a:avLst/>
          </a:prstGeom>
          <a:noFill/>
        </p:spPr>
        <p:txBody>
          <a:bodyPr wrap="square" rtlCol="0">
            <a:spAutoFit/>
          </a:bodyPr>
          <a:lstStyle/>
          <a:p>
            <a:r>
              <a:rPr lang="en-US" sz="1100" b="1" dirty="0" smtClean="0">
                <a:latin typeface="Trebuchet MS" panose="020B0603020202020204" pitchFamily="34" charset="0"/>
              </a:rPr>
              <a:t>Priced by the dozen (inquire for additional options)</a:t>
            </a:r>
            <a:endParaRPr lang="en-US" sz="1100" b="1" dirty="0">
              <a:latin typeface="Trebuchet MS" panose="020B0603020202020204" pitchFamily="34" charset="0"/>
            </a:endParaRPr>
          </a:p>
        </p:txBody>
      </p:sp>
      <p:sp>
        <p:nvSpPr>
          <p:cNvPr id="4" name="TextBox 3"/>
          <p:cNvSpPr txBox="1"/>
          <p:nvPr/>
        </p:nvSpPr>
        <p:spPr>
          <a:xfrm>
            <a:off x="393700" y="317500"/>
            <a:ext cx="3390900" cy="584775"/>
          </a:xfrm>
          <a:prstGeom prst="rect">
            <a:avLst/>
          </a:prstGeom>
          <a:noFill/>
        </p:spPr>
        <p:txBody>
          <a:bodyPr wrap="square" rtlCol="0">
            <a:spAutoFit/>
          </a:bodyPr>
          <a:lstStyle/>
          <a:p>
            <a:r>
              <a:rPr lang="en-US" sz="3200" spc="50" dirty="0">
                <a:latin typeface="Gill Sans MT Ext Condensed Bold" panose="020B0902020104020203" pitchFamily="34" charset="0"/>
              </a:rPr>
              <a:t>HORS D’ OEUVRES </a:t>
            </a:r>
          </a:p>
        </p:txBody>
      </p:sp>
      <p:sp>
        <p:nvSpPr>
          <p:cNvPr id="5" name="TextBox 4"/>
          <p:cNvSpPr txBox="1"/>
          <p:nvPr/>
        </p:nvSpPr>
        <p:spPr>
          <a:xfrm>
            <a:off x="393700" y="1390740"/>
            <a:ext cx="6921500" cy="8048357"/>
          </a:xfrm>
          <a:prstGeom prst="rect">
            <a:avLst/>
          </a:prstGeom>
          <a:noFill/>
        </p:spPr>
        <p:txBody>
          <a:bodyPr wrap="square" rtlCol="0">
            <a:spAutoFit/>
          </a:bodyPr>
          <a:lstStyle/>
          <a:p>
            <a:r>
              <a:rPr lang="en-US" sz="1100" b="1" dirty="0" smtClean="0">
                <a:latin typeface="Calibri" panose="020F0502020204030204" pitchFamily="34" charset="0"/>
                <a:ea typeface="Calibri" panose="020F0502020204030204" pitchFamily="34" charset="0"/>
                <a:cs typeface="Times New Roman" panose="02020603050405020304" pitchFamily="18" charset="0"/>
              </a:rPr>
              <a:t>Hot </a:t>
            </a:r>
            <a:r>
              <a:rPr lang="en-US" sz="1100" b="1" dirty="0">
                <a:latin typeface="Calibri" panose="020F0502020204030204" pitchFamily="34" charset="0"/>
                <a:ea typeface="Calibri" panose="020F0502020204030204" pitchFamily="34" charset="0"/>
                <a:cs typeface="Times New Roman" panose="02020603050405020304" pitchFamily="18" charset="0"/>
              </a:rPr>
              <a:t>hors d' </a:t>
            </a:r>
            <a:r>
              <a:rPr lang="en-US" sz="1100" b="1" dirty="0" smtClean="0">
                <a:latin typeface="Calibri" panose="020F0502020204030204" pitchFamily="34" charset="0"/>
                <a:ea typeface="Calibri" panose="020F0502020204030204" pitchFamily="34" charset="0"/>
                <a:cs typeface="Times New Roman" panose="02020603050405020304" pitchFamily="18" charset="0"/>
              </a:rPr>
              <a:t>oeuvres</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r>
              <a:rPr lang="en-US" sz="1100" dirty="0" smtClean="0">
                <a:latin typeface="Calibri" panose="020F0502020204030204" pitchFamily="34" charset="0"/>
                <a:ea typeface="Calibri" panose="020F0502020204030204" pitchFamily="34" charset="0"/>
                <a:cs typeface="Times New Roman" panose="02020603050405020304" pitchFamily="18" charset="0"/>
              </a:rPr>
              <a:t>pretzel </a:t>
            </a:r>
            <a:r>
              <a:rPr lang="en-US" sz="1100" dirty="0">
                <a:latin typeface="Calibri" panose="020F0502020204030204" pitchFamily="34" charset="0"/>
                <a:ea typeface="Calibri" panose="020F0502020204030204" pitchFamily="34" charset="0"/>
                <a:cs typeface="Times New Roman" panose="02020603050405020304" pitchFamily="18" charset="0"/>
              </a:rPr>
              <a:t>cup filled with spinach and artichoke - $</a:t>
            </a:r>
            <a:r>
              <a:rPr lang="en-US" sz="1100" dirty="0" smtClean="0">
                <a:latin typeface="Calibri" panose="020F0502020204030204" pitchFamily="34" charset="0"/>
                <a:ea typeface="Calibri" panose="020F0502020204030204" pitchFamily="34" charset="0"/>
                <a:cs typeface="Times New Roman" panose="02020603050405020304" pitchFamily="18" charset="0"/>
              </a:rPr>
              <a:t>26.00</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r>
              <a:rPr lang="en-US" sz="1100" dirty="0" smtClean="0">
                <a:latin typeface="Calibri" panose="020F0502020204030204" pitchFamily="34" charset="0"/>
                <a:ea typeface="Calibri" panose="020F0502020204030204" pitchFamily="34" charset="0"/>
                <a:cs typeface="Times New Roman" panose="02020603050405020304" pitchFamily="18" charset="0"/>
              </a:rPr>
              <a:t>sun </a:t>
            </a:r>
            <a:r>
              <a:rPr lang="en-US" sz="1100" dirty="0">
                <a:latin typeface="Calibri" panose="020F0502020204030204" pitchFamily="34" charset="0"/>
                <a:ea typeface="Calibri" panose="020F0502020204030204" pitchFamily="34" charset="0"/>
                <a:cs typeface="Times New Roman" panose="02020603050405020304" pitchFamily="18" charset="0"/>
              </a:rPr>
              <a:t>dried tomato risotto fritters - $</a:t>
            </a:r>
            <a:r>
              <a:rPr lang="en-US" sz="1100" dirty="0" smtClean="0">
                <a:latin typeface="Calibri" panose="020F0502020204030204" pitchFamily="34" charset="0"/>
                <a:ea typeface="Calibri" panose="020F0502020204030204" pitchFamily="34" charset="0"/>
                <a:cs typeface="Times New Roman" panose="02020603050405020304" pitchFamily="18" charset="0"/>
              </a:rPr>
              <a:t>22.00</a:t>
            </a:r>
          </a:p>
          <a:p>
            <a:r>
              <a:rPr lang="en-US" sz="1100" dirty="0">
                <a:latin typeface="Calibri" panose="020F0502020204030204" pitchFamily="34" charset="0"/>
                <a:ea typeface="Calibri" panose="020F0502020204030204" pitchFamily="34" charset="0"/>
                <a:cs typeface="Times New Roman" panose="02020603050405020304" pitchFamily="18" charset="0"/>
              </a:rPr>
              <a:t>p</a:t>
            </a:r>
            <a:r>
              <a:rPr lang="en-US" sz="1100" dirty="0" smtClean="0">
                <a:latin typeface="Calibri" panose="020F0502020204030204" pitchFamily="34" charset="0"/>
                <a:ea typeface="Calibri" panose="020F0502020204030204" pitchFamily="34" charset="0"/>
                <a:cs typeface="Times New Roman" panose="02020603050405020304" pitchFamily="18" charset="0"/>
              </a:rPr>
              <a:t>orcini mushroom or asparagus risotto bites - $28.00</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r>
              <a:rPr lang="en-US" sz="1100" dirty="0" smtClean="0">
                <a:latin typeface="Calibri" panose="020F0502020204030204" pitchFamily="34" charset="0"/>
                <a:ea typeface="Calibri" panose="020F0502020204030204" pitchFamily="34" charset="0"/>
                <a:cs typeface="Times New Roman" panose="02020603050405020304" pitchFamily="18" charset="0"/>
              </a:rPr>
              <a:t>miniature </a:t>
            </a:r>
            <a:r>
              <a:rPr lang="en-US" sz="1100" dirty="0">
                <a:latin typeface="Calibri" panose="020F0502020204030204" pitchFamily="34" charset="0"/>
                <a:ea typeface="Calibri" panose="020F0502020204030204" pitchFamily="34" charset="0"/>
                <a:cs typeface="Times New Roman" panose="02020603050405020304" pitchFamily="18" charset="0"/>
              </a:rPr>
              <a:t>potato latkes with caramelized apples - $23.00</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roasted </a:t>
            </a:r>
            <a:r>
              <a:rPr lang="en-US" sz="1100" dirty="0">
                <a:latin typeface="Calibri" panose="020F0502020204030204" pitchFamily="34" charset="0"/>
                <a:ea typeface="Calibri" panose="020F0502020204030204" pitchFamily="34" charset="0"/>
                <a:cs typeface="Times New Roman" panose="02020603050405020304" pitchFamily="18" charset="0"/>
              </a:rPr>
              <a:t>mushroom caps with </a:t>
            </a:r>
            <a:r>
              <a:rPr lang="en-US" sz="1100" dirty="0" err="1">
                <a:latin typeface="Calibri" panose="020F0502020204030204" pitchFamily="34" charset="0"/>
                <a:ea typeface="Calibri" panose="020F0502020204030204" pitchFamily="34" charset="0"/>
                <a:cs typeface="Times New Roman" panose="02020603050405020304" pitchFamily="18" charset="0"/>
              </a:rPr>
              <a:t>boursin</a:t>
            </a:r>
            <a:r>
              <a:rPr lang="en-US" sz="1100" dirty="0">
                <a:latin typeface="Calibri" panose="020F0502020204030204" pitchFamily="34" charset="0"/>
                <a:ea typeface="Calibri" panose="020F0502020204030204" pitchFamily="34" charset="0"/>
                <a:cs typeface="Times New Roman" panose="02020603050405020304" pitchFamily="18" charset="0"/>
              </a:rPr>
              <a:t> cheese and spinach - $23.00</a:t>
            </a:r>
          </a:p>
          <a:p>
            <a:r>
              <a:rPr lang="en-US" sz="1100" dirty="0">
                <a:latin typeface="Calibri" panose="020F0502020204030204" pitchFamily="34" charset="0"/>
                <a:ea typeface="Calibri" panose="020F0502020204030204" pitchFamily="34" charset="0"/>
                <a:cs typeface="Times New Roman" panose="02020603050405020304" pitchFamily="18" charset="0"/>
              </a:rPr>
              <a:t>v</a:t>
            </a:r>
            <a:r>
              <a:rPr lang="en-US" sz="1100" dirty="0" smtClean="0">
                <a:latin typeface="Calibri" panose="020F0502020204030204" pitchFamily="34" charset="0"/>
                <a:ea typeface="Calibri" panose="020F0502020204030204" pitchFamily="34" charset="0"/>
                <a:cs typeface="Times New Roman" panose="02020603050405020304" pitchFamily="18" charset="0"/>
              </a:rPr>
              <a:t>egetable </a:t>
            </a:r>
            <a:r>
              <a:rPr lang="en-US" sz="1100" dirty="0">
                <a:latin typeface="Calibri" panose="020F0502020204030204" pitchFamily="34" charset="0"/>
                <a:ea typeface="Calibri" panose="020F0502020204030204" pitchFamily="34" charset="0"/>
                <a:cs typeface="Times New Roman" panose="02020603050405020304" pitchFamily="18" charset="0"/>
              </a:rPr>
              <a:t>samosas - $</a:t>
            </a:r>
            <a:r>
              <a:rPr lang="en-US" sz="1100" dirty="0" smtClean="0">
                <a:latin typeface="Calibri" panose="020F0502020204030204" pitchFamily="34" charset="0"/>
                <a:ea typeface="Calibri" panose="020F0502020204030204" pitchFamily="34" charset="0"/>
                <a:cs typeface="Times New Roman" panose="02020603050405020304" pitchFamily="18" charset="0"/>
              </a:rPr>
              <a:t>23.00</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white </a:t>
            </a:r>
            <a:r>
              <a:rPr lang="en-US" sz="1100" dirty="0">
                <a:latin typeface="Calibri" panose="020F0502020204030204" pitchFamily="34" charset="0"/>
                <a:ea typeface="Calibri" panose="020F0502020204030204" pitchFamily="34" charset="0"/>
                <a:cs typeface="Times New Roman" panose="02020603050405020304" pitchFamily="18" charset="0"/>
              </a:rPr>
              <a:t>truffle macaroni and cheese brioche bites - $26.00</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fig </a:t>
            </a:r>
            <a:r>
              <a:rPr lang="en-US" sz="1100" dirty="0">
                <a:latin typeface="Calibri" panose="020F0502020204030204" pitchFamily="34" charset="0"/>
                <a:ea typeface="Calibri" panose="020F0502020204030204" pitchFamily="34" charset="0"/>
                <a:cs typeface="Times New Roman" panose="02020603050405020304" pitchFamily="18" charset="0"/>
              </a:rPr>
              <a:t>an </a:t>
            </a:r>
            <a:r>
              <a:rPr lang="en-US" sz="1100" dirty="0" smtClean="0">
                <a:latin typeface="Calibri" panose="020F0502020204030204" pitchFamily="34" charset="0"/>
                <a:ea typeface="Calibri" panose="020F0502020204030204" pitchFamily="34" charset="0"/>
                <a:cs typeface="Times New Roman" panose="02020603050405020304" pitchFamily="18" charset="0"/>
              </a:rPr>
              <a:t>mascarpone </a:t>
            </a:r>
            <a:r>
              <a:rPr lang="en-US" sz="1100" dirty="0">
                <a:latin typeface="Calibri" panose="020F0502020204030204" pitchFamily="34" charset="0"/>
                <a:ea typeface="Calibri" panose="020F0502020204030204" pitchFamily="34" charset="0"/>
                <a:cs typeface="Times New Roman" panose="02020603050405020304" pitchFamily="18" charset="0"/>
              </a:rPr>
              <a:t>phyllo flower with lavender honey and toasted almonds </a:t>
            </a:r>
            <a:r>
              <a:rPr lang="en-US" sz="1100" dirty="0" smtClean="0">
                <a:latin typeface="Calibri" panose="020F0502020204030204" pitchFamily="34" charset="0"/>
                <a:ea typeface="Calibri" panose="020F0502020204030204" pitchFamily="34" charset="0"/>
                <a:cs typeface="Times New Roman" panose="02020603050405020304" pitchFamily="18" charset="0"/>
              </a:rPr>
              <a:t>-$29.00</a:t>
            </a:r>
          </a:p>
          <a:p>
            <a:r>
              <a:rPr lang="en-US" sz="1100" dirty="0">
                <a:latin typeface="Calibri" panose="020F0502020204030204" pitchFamily="34" charset="0"/>
                <a:ea typeface="Calibri" panose="020F0502020204030204" pitchFamily="34" charset="0"/>
                <a:cs typeface="Times New Roman" panose="02020603050405020304" pitchFamily="18" charset="0"/>
              </a:rPr>
              <a:t>b</a:t>
            </a:r>
            <a:r>
              <a:rPr lang="en-US" sz="1100" dirty="0" smtClean="0">
                <a:latin typeface="Calibri" panose="020F0502020204030204" pitchFamily="34" charset="0"/>
                <a:ea typeface="Calibri" panose="020F0502020204030204" pitchFamily="34" charset="0"/>
                <a:cs typeface="Times New Roman" panose="02020603050405020304" pitchFamily="18" charset="0"/>
              </a:rPr>
              <a:t>rie and raspberry or pear and </a:t>
            </a:r>
            <a:r>
              <a:rPr lang="en-US" sz="1100" dirty="0" err="1" smtClean="0">
                <a:latin typeface="Calibri" panose="020F0502020204030204" pitchFamily="34" charset="0"/>
                <a:ea typeface="Calibri" panose="020F0502020204030204" pitchFamily="34" charset="0"/>
                <a:cs typeface="Times New Roman" panose="02020603050405020304" pitchFamily="18" charset="0"/>
              </a:rPr>
              <a:t>roquefort</a:t>
            </a:r>
            <a:r>
              <a:rPr lang="en-US" sz="1100" dirty="0" smtClean="0">
                <a:latin typeface="Calibri" panose="020F0502020204030204" pitchFamily="34" charset="0"/>
                <a:ea typeface="Calibri" panose="020F0502020204030204" pitchFamily="34" charset="0"/>
                <a:cs typeface="Times New Roman" panose="02020603050405020304" pitchFamily="18" charset="0"/>
              </a:rPr>
              <a:t> star - $28.00</a:t>
            </a:r>
          </a:p>
          <a:p>
            <a:r>
              <a:rPr lang="en-US" sz="1100" dirty="0">
                <a:latin typeface="Calibri" panose="020F0502020204030204" pitchFamily="34" charset="0"/>
                <a:ea typeface="Calibri" panose="020F0502020204030204" pitchFamily="34" charset="0"/>
                <a:cs typeface="Times New Roman" panose="02020603050405020304" pitchFamily="18" charset="0"/>
              </a:rPr>
              <a:t>g</a:t>
            </a:r>
            <a:r>
              <a:rPr lang="en-US" sz="1100" dirty="0" smtClean="0">
                <a:latin typeface="Calibri" panose="020F0502020204030204" pitchFamily="34" charset="0"/>
                <a:ea typeface="Calibri" panose="020F0502020204030204" pitchFamily="34" charset="0"/>
                <a:cs typeface="Times New Roman" panose="02020603050405020304" pitchFamily="18" charset="0"/>
              </a:rPr>
              <a:t>olden beet, roasted vegetable and goat cheese triangle $28.00</a:t>
            </a:r>
          </a:p>
          <a:p>
            <a:endParaRPr lang="en-US" sz="1100" dirty="0">
              <a:latin typeface="Calibri" panose="020F0502020204030204" pitchFamily="34" charset="0"/>
              <a:ea typeface="Calibri" panose="020F0502020204030204" pitchFamily="34" charset="0"/>
              <a:cs typeface="Times New Roman" panose="02020603050405020304" pitchFamily="18" charset="0"/>
            </a:endParaRPr>
          </a:p>
          <a:p>
            <a:r>
              <a:rPr lang="en-US" sz="1100" dirty="0" smtClean="0">
                <a:latin typeface="Calibri" panose="020F0502020204030204" pitchFamily="34" charset="0"/>
                <a:ea typeface="Calibri" panose="020F0502020204030204" pitchFamily="34" charset="0"/>
                <a:cs typeface="Times New Roman" panose="02020603050405020304" pitchFamily="18" charset="0"/>
              </a:rPr>
              <a:t>pomegranate </a:t>
            </a:r>
            <a:r>
              <a:rPr lang="en-US" sz="1100" dirty="0">
                <a:latin typeface="Calibri" panose="020F0502020204030204" pitchFamily="34" charset="0"/>
                <a:ea typeface="Calibri" panose="020F0502020204030204" pitchFamily="34" charset="0"/>
                <a:cs typeface="Times New Roman" panose="02020603050405020304" pitchFamily="18" charset="0"/>
              </a:rPr>
              <a:t>glazed chicken skewers - $</a:t>
            </a:r>
            <a:r>
              <a:rPr lang="en-US" sz="1100" dirty="0" smtClean="0">
                <a:latin typeface="Calibri" panose="020F0502020204030204" pitchFamily="34" charset="0"/>
                <a:ea typeface="Calibri" panose="020F0502020204030204" pitchFamily="34" charset="0"/>
                <a:cs typeface="Times New Roman" panose="02020603050405020304" pitchFamily="18" charset="0"/>
              </a:rPr>
              <a:t>29.00</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r>
              <a:rPr lang="en-US" sz="1100" dirty="0" smtClean="0">
                <a:latin typeface="Calibri" panose="020F0502020204030204" pitchFamily="34" charset="0"/>
                <a:ea typeface="Calibri" panose="020F0502020204030204" pitchFamily="34" charset="0"/>
                <a:cs typeface="Times New Roman" panose="02020603050405020304" pitchFamily="18" charset="0"/>
              </a:rPr>
              <a:t>mini </a:t>
            </a:r>
            <a:r>
              <a:rPr lang="en-US" sz="1100" dirty="0">
                <a:latin typeface="Calibri" panose="020F0502020204030204" pitchFamily="34" charset="0"/>
                <a:ea typeface="Calibri" panose="020F0502020204030204" pitchFamily="34" charset="0"/>
                <a:cs typeface="Times New Roman" panose="02020603050405020304" pitchFamily="18" charset="0"/>
              </a:rPr>
              <a:t>chicken </a:t>
            </a:r>
            <a:r>
              <a:rPr lang="en-US" sz="1100" dirty="0" smtClean="0">
                <a:latin typeface="Calibri" panose="020F0502020204030204" pitchFamily="34" charset="0"/>
                <a:ea typeface="Calibri" panose="020F0502020204030204" pitchFamily="34" charset="0"/>
                <a:cs typeface="Times New Roman" panose="02020603050405020304" pitchFamily="18" charset="0"/>
              </a:rPr>
              <a:t>or beef wellington </a:t>
            </a:r>
            <a:r>
              <a:rPr lang="en-US" sz="1100" dirty="0">
                <a:latin typeface="Calibri" panose="020F0502020204030204" pitchFamily="34" charset="0"/>
                <a:ea typeface="Calibri" panose="020F0502020204030204" pitchFamily="34" charset="0"/>
                <a:cs typeface="Times New Roman" panose="02020603050405020304" pitchFamily="18" charset="0"/>
              </a:rPr>
              <a:t>- $</a:t>
            </a:r>
            <a:r>
              <a:rPr lang="en-US" sz="1100" dirty="0" smtClean="0">
                <a:latin typeface="Calibri" panose="020F0502020204030204" pitchFamily="34" charset="0"/>
                <a:ea typeface="Calibri" panose="020F0502020204030204" pitchFamily="34" charset="0"/>
                <a:cs typeface="Times New Roman" panose="02020603050405020304" pitchFamily="18" charset="0"/>
              </a:rPr>
              <a:t>33.00</a:t>
            </a:r>
          </a:p>
          <a:p>
            <a:r>
              <a:rPr lang="en-US" sz="1100" dirty="0">
                <a:latin typeface="Calibri" panose="020F0502020204030204" pitchFamily="34" charset="0"/>
                <a:ea typeface="Calibri" panose="020F0502020204030204" pitchFamily="34" charset="0"/>
                <a:cs typeface="Times New Roman" panose="02020603050405020304" pitchFamily="18" charset="0"/>
              </a:rPr>
              <a:t>b</a:t>
            </a:r>
            <a:r>
              <a:rPr lang="en-US" sz="1100" dirty="0" smtClean="0">
                <a:latin typeface="Calibri" panose="020F0502020204030204" pitchFamily="34" charset="0"/>
                <a:ea typeface="Calibri" panose="020F0502020204030204" pitchFamily="34" charset="0"/>
                <a:cs typeface="Times New Roman" panose="02020603050405020304" pitchFamily="18" charset="0"/>
              </a:rPr>
              <a:t>eef short rib hand pie $32.00</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mini </a:t>
            </a:r>
            <a:r>
              <a:rPr lang="en-US" sz="1100" dirty="0">
                <a:latin typeface="Calibri" panose="020F0502020204030204" pitchFamily="34" charset="0"/>
                <a:ea typeface="Calibri" panose="020F0502020204030204" pitchFamily="34" charset="0"/>
                <a:cs typeface="Times New Roman" panose="02020603050405020304" pitchFamily="18" charset="0"/>
              </a:rPr>
              <a:t>chicken or fish tacos with </a:t>
            </a:r>
            <a:r>
              <a:rPr lang="en-US" sz="1100" dirty="0" err="1">
                <a:latin typeface="Calibri" panose="020F0502020204030204" pitchFamily="34" charset="0"/>
                <a:ea typeface="Calibri" panose="020F0502020204030204" pitchFamily="34" charset="0"/>
                <a:cs typeface="Times New Roman" panose="02020603050405020304" pitchFamily="18" charset="0"/>
              </a:rPr>
              <a:t>curdito</a:t>
            </a:r>
            <a:r>
              <a:rPr lang="en-US" sz="1100" dirty="0">
                <a:latin typeface="Calibri" panose="020F0502020204030204" pitchFamily="34" charset="0"/>
                <a:ea typeface="Calibri" panose="020F0502020204030204" pitchFamily="34" charset="0"/>
                <a:cs typeface="Times New Roman" panose="02020603050405020304" pitchFamily="18" charset="0"/>
              </a:rPr>
              <a:t> slaw and cilantro cream - $</a:t>
            </a:r>
            <a:r>
              <a:rPr lang="en-US" sz="1100" dirty="0" smtClean="0">
                <a:latin typeface="Calibri" panose="020F0502020204030204" pitchFamily="34" charset="0"/>
                <a:ea typeface="Calibri" panose="020F0502020204030204" pitchFamily="34" charset="0"/>
                <a:cs typeface="Times New Roman" panose="02020603050405020304" pitchFamily="18" charset="0"/>
              </a:rPr>
              <a:t>36.00</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Chicken salsa </a:t>
            </a:r>
            <a:r>
              <a:rPr lang="en-US" sz="1100" dirty="0" err="1" smtClean="0">
                <a:latin typeface="Calibri" panose="020F0502020204030204" pitchFamily="34" charset="0"/>
                <a:ea typeface="Calibri" panose="020F0502020204030204" pitchFamily="34" charset="0"/>
                <a:cs typeface="Times New Roman" panose="02020603050405020304" pitchFamily="18" charset="0"/>
              </a:rPr>
              <a:t>verde</a:t>
            </a:r>
            <a:r>
              <a:rPr lang="en-US" sz="1100" dirty="0" smtClean="0">
                <a:latin typeface="Calibri" panose="020F0502020204030204" pitchFamily="34" charset="0"/>
                <a:ea typeface="Calibri" panose="020F0502020204030204" pitchFamily="34" charset="0"/>
                <a:cs typeface="Times New Roman" panose="02020603050405020304" pitchFamily="18" charset="0"/>
              </a:rPr>
              <a:t> empanada - $34.00</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Chili roasted vegetable empanada - $32.00</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 </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Louisiana </a:t>
            </a:r>
            <a:r>
              <a:rPr lang="en-US" sz="1100" dirty="0">
                <a:latin typeface="Calibri" panose="020F0502020204030204" pitchFamily="34" charset="0"/>
                <a:ea typeface="Calibri" panose="020F0502020204030204" pitchFamily="34" charset="0"/>
                <a:cs typeface="Times New Roman" panose="02020603050405020304" pitchFamily="18" charset="0"/>
              </a:rPr>
              <a:t>crab cakes with chipotle remoulade - $</a:t>
            </a:r>
            <a:r>
              <a:rPr lang="en-US" sz="1100" dirty="0" smtClean="0">
                <a:latin typeface="Calibri" panose="020F0502020204030204" pitchFamily="34" charset="0"/>
                <a:ea typeface="Calibri" panose="020F0502020204030204" pitchFamily="34" charset="0"/>
                <a:cs typeface="Times New Roman" panose="02020603050405020304" pitchFamily="18" charset="0"/>
              </a:rPr>
              <a:t>34.00</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chicken, feta </a:t>
            </a:r>
            <a:r>
              <a:rPr lang="en-US" sz="1100" dirty="0">
                <a:latin typeface="Calibri" panose="020F0502020204030204" pitchFamily="34" charset="0"/>
                <a:ea typeface="Calibri" panose="020F0502020204030204" pitchFamily="34" charset="0"/>
                <a:cs typeface="Times New Roman" panose="02020603050405020304" pitchFamily="18" charset="0"/>
              </a:rPr>
              <a:t>G</a:t>
            </a:r>
            <a:r>
              <a:rPr lang="en-US" sz="1100" dirty="0" smtClean="0">
                <a:latin typeface="Calibri" panose="020F0502020204030204" pitchFamily="34" charset="0"/>
                <a:ea typeface="Calibri" panose="020F0502020204030204" pitchFamily="34" charset="0"/>
                <a:cs typeface="Times New Roman" panose="02020603050405020304" pitchFamily="18" charset="0"/>
              </a:rPr>
              <a:t>reek style meatballs $28.00</a:t>
            </a:r>
          </a:p>
          <a:p>
            <a:r>
              <a:rPr lang="en-US" sz="1100" dirty="0">
                <a:latin typeface="Calibri" panose="020F0502020204030204" pitchFamily="34" charset="0"/>
                <a:ea typeface="Calibri" panose="020F0502020204030204" pitchFamily="34" charset="0"/>
                <a:cs typeface="Times New Roman" panose="02020603050405020304" pitchFamily="18" charset="0"/>
              </a:rPr>
              <a:t>pretzel cup filled with Maryland crab dip -$28.00</a:t>
            </a:r>
          </a:p>
          <a:p>
            <a:r>
              <a:rPr lang="en-US" sz="1100" dirty="0">
                <a:latin typeface="Calibri" panose="020F0502020204030204" pitchFamily="34" charset="0"/>
                <a:ea typeface="Calibri" panose="020F0502020204030204" pitchFamily="34" charset="0"/>
                <a:cs typeface="Times New Roman" panose="02020603050405020304" pitchFamily="18" charset="0"/>
              </a:rPr>
              <a:t>crispy rice cake, cedar plank salmon, artichoke pesto - $30.00</a:t>
            </a:r>
          </a:p>
          <a:p>
            <a:r>
              <a:rPr lang="en-US" sz="1100" dirty="0">
                <a:latin typeface="Calibri" panose="020F0502020204030204" pitchFamily="34" charset="0"/>
                <a:ea typeface="Calibri" panose="020F0502020204030204" pitchFamily="34" charset="0"/>
                <a:cs typeface="Times New Roman" panose="02020603050405020304" pitchFamily="18" charset="0"/>
              </a:rPr>
              <a:t>l</a:t>
            </a:r>
            <a:r>
              <a:rPr lang="en-US" sz="1100" dirty="0" smtClean="0">
                <a:latin typeface="Calibri" panose="020F0502020204030204" pitchFamily="34" charset="0"/>
                <a:ea typeface="Calibri" panose="020F0502020204030204" pitchFamily="34" charset="0"/>
                <a:cs typeface="Times New Roman" panose="02020603050405020304" pitchFamily="18" charset="0"/>
              </a:rPr>
              <a:t>obster bread pudding - $34.00</a:t>
            </a:r>
          </a:p>
          <a:p>
            <a:r>
              <a:rPr lang="en-US" sz="1100" dirty="0">
                <a:latin typeface="Calibri" panose="020F0502020204030204" pitchFamily="34" charset="0"/>
                <a:ea typeface="Calibri" panose="020F0502020204030204" pitchFamily="34" charset="0"/>
                <a:cs typeface="Times New Roman" panose="02020603050405020304" pitchFamily="18" charset="0"/>
              </a:rPr>
              <a:t>hoisin grilled chicken, cucumber kimchi, sushi rice - $</a:t>
            </a:r>
            <a:r>
              <a:rPr lang="en-US" sz="1100" dirty="0" smtClean="0">
                <a:latin typeface="Calibri" panose="020F0502020204030204" pitchFamily="34" charset="0"/>
                <a:ea typeface="Calibri" panose="020F0502020204030204" pitchFamily="34" charset="0"/>
                <a:cs typeface="Times New Roman" panose="02020603050405020304" pitchFamily="18" charset="0"/>
              </a:rPr>
              <a:t>30.00</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c</a:t>
            </a:r>
            <a:r>
              <a:rPr lang="en-US" sz="1100" dirty="0" smtClean="0">
                <a:latin typeface="Calibri" panose="020F0502020204030204" pitchFamily="34" charset="0"/>
                <a:ea typeface="Calibri" panose="020F0502020204030204" pitchFamily="34" charset="0"/>
                <a:cs typeface="Times New Roman" panose="02020603050405020304" pitchFamily="18" charset="0"/>
              </a:rPr>
              <a:t>hicken </a:t>
            </a:r>
            <a:r>
              <a:rPr lang="en-US" sz="1100" dirty="0">
                <a:latin typeface="Calibri" panose="020F0502020204030204" pitchFamily="34" charset="0"/>
                <a:ea typeface="Calibri" panose="020F0502020204030204" pitchFamily="34" charset="0"/>
                <a:cs typeface="Times New Roman" panose="02020603050405020304" pitchFamily="18" charset="0"/>
              </a:rPr>
              <a:t>and lemongrass </a:t>
            </a:r>
            <a:r>
              <a:rPr lang="en-US" sz="1100" dirty="0" smtClean="0">
                <a:latin typeface="Calibri" panose="020F0502020204030204" pitchFamily="34" charset="0"/>
                <a:ea typeface="Calibri" panose="020F0502020204030204" pitchFamily="34" charset="0"/>
                <a:cs typeface="Times New Roman" panose="02020603050405020304" pitchFamily="18" charset="0"/>
              </a:rPr>
              <a:t>pot sticker </a:t>
            </a:r>
            <a:r>
              <a:rPr lang="en-US" sz="1100" dirty="0">
                <a:latin typeface="Calibri" panose="020F0502020204030204" pitchFamily="34" charset="0"/>
                <a:ea typeface="Calibri" panose="020F0502020204030204" pitchFamily="34" charset="0"/>
                <a:cs typeface="Times New Roman" panose="02020603050405020304" pitchFamily="18" charset="0"/>
              </a:rPr>
              <a:t>with sesame ginger soy sauce - $</a:t>
            </a:r>
            <a:r>
              <a:rPr lang="en-US" sz="1100" dirty="0" smtClean="0">
                <a:latin typeface="Calibri" panose="020F0502020204030204" pitchFamily="34" charset="0"/>
                <a:ea typeface="Calibri" panose="020F0502020204030204" pitchFamily="34" charset="0"/>
                <a:cs typeface="Times New Roman" panose="02020603050405020304" pitchFamily="18" charset="0"/>
              </a:rPr>
              <a:t>28.00</a:t>
            </a:r>
          </a:p>
          <a:p>
            <a:r>
              <a:rPr lang="en-US" sz="1100" dirty="0">
                <a:latin typeface="Calibri" panose="020F0502020204030204" pitchFamily="34" charset="0"/>
                <a:ea typeface="Calibri" panose="020F0502020204030204" pitchFamily="34" charset="0"/>
                <a:cs typeface="Times New Roman" panose="02020603050405020304" pitchFamily="18" charset="0"/>
              </a:rPr>
              <a:t>vegetable or chicken spring rolls with sesame hoisin sauce - $</a:t>
            </a:r>
            <a:r>
              <a:rPr lang="en-US" sz="1100" dirty="0" smtClean="0">
                <a:latin typeface="Calibri" panose="020F0502020204030204" pitchFamily="34" charset="0"/>
                <a:ea typeface="Calibri" panose="020F0502020204030204" pitchFamily="34" charset="0"/>
                <a:cs typeface="Times New Roman" panose="02020603050405020304" pitchFamily="18" charset="0"/>
              </a:rPr>
              <a:t>26.00</a:t>
            </a:r>
          </a:p>
          <a:p>
            <a:r>
              <a:rPr lang="en-US" sz="1100" dirty="0">
                <a:latin typeface="Calibri" panose="020F0502020204030204" pitchFamily="34" charset="0"/>
                <a:ea typeface="Calibri" panose="020F0502020204030204" pitchFamily="34" charset="0"/>
                <a:cs typeface="Times New Roman" panose="02020603050405020304" pitchFamily="18" charset="0"/>
              </a:rPr>
              <a:t>b</a:t>
            </a:r>
            <a:r>
              <a:rPr lang="en-US" sz="1100" dirty="0" smtClean="0">
                <a:latin typeface="Calibri" panose="020F0502020204030204" pitchFamily="34" charset="0"/>
                <a:ea typeface="Calibri" panose="020F0502020204030204" pitchFamily="34" charset="0"/>
                <a:cs typeface="Times New Roman" panose="02020603050405020304" pitchFamily="18" charset="0"/>
              </a:rPr>
              <a:t>uffalo chicken spring rolls $26.00</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endParaRPr lang="en-US" sz="1100" dirty="0">
              <a:latin typeface="Calibri" panose="020F0502020204030204" pitchFamily="34" charset="0"/>
              <a:ea typeface="Calibri" panose="020F0502020204030204" pitchFamily="34" charset="0"/>
              <a:cs typeface="Times New Roman" panose="02020603050405020304" pitchFamily="18" charset="0"/>
            </a:endParaRPr>
          </a:p>
          <a:p>
            <a:r>
              <a:rPr lang="en-US" sz="1100" b="1" dirty="0">
                <a:latin typeface="Calibri" panose="020F0502020204030204" pitchFamily="34" charset="0"/>
                <a:ea typeface="Calibri" panose="020F0502020204030204" pitchFamily="34" charset="0"/>
                <a:cs typeface="Times New Roman" panose="02020603050405020304" pitchFamily="18" charset="0"/>
              </a:rPr>
              <a:t>Cold hors d' oeuvres</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cucumber </a:t>
            </a:r>
            <a:r>
              <a:rPr lang="en-US" sz="1100" dirty="0">
                <a:latin typeface="Calibri" panose="020F0502020204030204" pitchFamily="34" charset="0"/>
                <a:ea typeface="Calibri" panose="020F0502020204030204" pitchFamily="34" charset="0"/>
                <a:cs typeface="Times New Roman" panose="02020603050405020304" pitchFamily="18" charset="0"/>
              </a:rPr>
              <a:t>rounds topped with sesame hummus - $18.00</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cucumber </a:t>
            </a:r>
            <a:r>
              <a:rPr lang="en-US" sz="1100" dirty="0">
                <a:latin typeface="Calibri" panose="020F0502020204030204" pitchFamily="34" charset="0"/>
                <a:ea typeface="Calibri" panose="020F0502020204030204" pitchFamily="34" charset="0"/>
                <a:cs typeface="Times New Roman" panose="02020603050405020304" pitchFamily="18" charset="0"/>
              </a:rPr>
              <a:t>slices with piquant shrimp and crab salad - $26.00</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asparagus </a:t>
            </a:r>
            <a:r>
              <a:rPr lang="en-US" sz="1100" dirty="0">
                <a:latin typeface="Calibri" panose="020F0502020204030204" pitchFamily="34" charset="0"/>
                <a:ea typeface="Calibri" panose="020F0502020204030204" pitchFamily="34" charset="0"/>
                <a:cs typeface="Times New Roman" panose="02020603050405020304" pitchFamily="18" charset="0"/>
              </a:rPr>
              <a:t>wrapped in prosciutto with fig balsamic drizzle - $29.00</a:t>
            </a:r>
          </a:p>
          <a:p>
            <a:r>
              <a:rPr lang="en-US" sz="1100" dirty="0">
                <a:latin typeface="Calibri" panose="020F0502020204030204" pitchFamily="34" charset="0"/>
                <a:ea typeface="Calibri" panose="020F0502020204030204" pitchFamily="34" charset="0"/>
                <a:cs typeface="Times New Roman" panose="02020603050405020304" pitchFamily="18" charset="0"/>
              </a:rPr>
              <a:t>zucchini stuffed with gorgonzola and oven dried tomatoes - $22.00</a:t>
            </a:r>
          </a:p>
          <a:p>
            <a:r>
              <a:rPr lang="en-US" sz="1100" dirty="0">
                <a:latin typeface="Calibri" panose="020F0502020204030204" pitchFamily="34" charset="0"/>
                <a:ea typeface="Calibri" panose="020F0502020204030204" pitchFamily="34" charset="0"/>
                <a:cs typeface="Times New Roman" panose="02020603050405020304" pitchFamily="18" charset="0"/>
              </a:rPr>
              <a:t>ratatouille tartlets - $26.00</a:t>
            </a:r>
          </a:p>
          <a:p>
            <a:r>
              <a:rPr lang="en-US" sz="1100" dirty="0">
                <a:latin typeface="Calibri" panose="020F0502020204030204" pitchFamily="34" charset="0"/>
                <a:ea typeface="Calibri" panose="020F0502020204030204" pitchFamily="34" charset="0"/>
                <a:cs typeface="Times New Roman" panose="02020603050405020304" pitchFamily="18" charset="0"/>
              </a:rPr>
              <a:t>pine nut pesto chicken crostini with tomato and basil - $</a:t>
            </a:r>
            <a:r>
              <a:rPr lang="en-US" sz="1100" dirty="0" smtClean="0">
                <a:latin typeface="Calibri" panose="020F0502020204030204" pitchFamily="34" charset="0"/>
                <a:ea typeface="Calibri" panose="020F0502020204030204" pitchFamily="34" charset="0"/>
                <a:cs typeface="Times New Roman" panose="02020603050405020304" pitchFamily="18" charset="0"/>
              </a:rPr>
              <a:t>24.00</a:t>
            </a:r>
          </a:p>
          <a:p>
            <a:r>
              <a:rPr lang="en-US" sz="1100" dirty="0">
                <a:latin typeface="Calibri" panose="020F0502020204030204" pitchFamily="34" charset="0"/>
                <a:ea typeface="Calibri" panose="020F0502020204030204" pitchFamily="34" charset="0"/>
                <a:cs typeface="Times New Roman" panose="02020603050405020304" pitchFamily="18" charset="0"/>
              </a:rPr>
              <a:t>w</a:t>
            </a:r>
            <a:r>
              <a:rPr lang="en-US" sz="1100" dirty="0" smtClean="0">
                <a:latin typeface="Calibri" panose="020F0502020204030204" pitchFamily="34" charset="0"/>
                <a:ea typeface="Calibri" panose="020F0502020204030204" pitchFamily="34" charset="0"/>
                <a:cs typeface="Times New Roman" panose="02020603050405020304" pitchFamily="18" charset="0"/>
              </a:rPr>
              <a:t>hipped ricotta, lemon, lavender and honey toast - $26.00</a:t>
            </a:r>
          </a:p>
          <a:p>
            <a:r>
              <a:rPr lang="en-US" sz="1100" dirty="0">
                <a:latin typeface="Calibri" panose="020F0502020204030204" pitchFamily="34" charset="0"/>
                <a:ea typeface="Calibri" panose="020F0502020204030204" pitchFamily="34" charset="0"/>
                <a:cs typeface="Times New Roman" panose="02020603050405020304" pitchFamily="18" charset="0"/>
              </a:rPr>
              <a:t>c</a:t>
            </a:r>
            <a:r>
              <a:rPr lang="en-US" sz="1100" dirty="0" smtClean="0">
                <a:latin typeface="Calibri" panose="020F0502020204030204" pitchFamily="34" charset="0"/>
                <a:ea typeface="Calibri" panose="020F0502020204030204" pitchFamily="34" charset="0"/>
                <a:cs typeface="Times New Roman" panose="02020603050405020304" pitchFamily="18" charset="0"/>
              </a:rPr>
              <a:t>hipotle tofu and pineapple skewers - $28.00</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endParaRPr lang="en-US" sz="1100" b="1" dirty="0" smtClean="0">
              <a:latin typeface="Calibri" panose="020F0502020204030204" pitchFamily="34" charset="0"/>
              <a:ea typeface="Calibri" panose="020F0502020204030204" pitchFamily="34" charset="0"/>
              <a:cs typeface="Times New Roman" panose="02020603050405020304" pitchFamily="18" charset="0"/>
            </a:endParaRPr>
          </a:p>
          <a:p>
            <a:endParaRPr lang="en-US" sz="1100" b="1" dirty="0">
              <a:latin typeface="Calibri" panose="020F0502020204030204" pitchFamily="34" charset="0"/>
              <a:ea typeface="Calibri" panose="020F0502020204030204" pitchFamily="34" charset="0"/>
              <a:cs typeface="Times New Roman" panose="02020603050405020304" pitchFamily="18" charset="0"/>
            </a:endParaRPr>
          </a:p>
          <a:p>
            <a:endParaRPr lang="en-US" sz="1100" b="1" dirty="0" smtClean="0">
              <a:latin typeface="Calibri" panose="020F0502020204030204" pitchFamily="34" charset="0"/>
              <a:ea typeface="Calibri" panose="020F0502020204030204" pitchFamily="34" charset="0"/>
              <a:cs typeface="Times New Roman" panose="02020603050405020304" pitchFamily="18" charset="0"/>
            </a:endParaRPr>
          </a:p>
          <a:p>
            <a:endParaRPr lang="en-US" sz="1100" b="1" dirty="0">
              <a:latin typeface="Calibri" panose="020F0502020204030204" pitchFamily="34" charset="0"/>
              <a:ea typeface="Calibri" panose="020F0502020204030204" pitchFamily="34" charset="0"/>
              <a:cs typeface="Times New Roman" panose="02020603050405020304" pitchFamily="18" charset="0"/>
            </a:endParaRPr>
          </a:p>
          <a:p>
            <a:endParaRPr lang="en-US" sz="1100" b="1" dirty="0" smtClean="0">
              <a:latin typeface="Calibri" panose="020F0502020204030204" pitchFamily="34" charset="0"/>
              <a:ea typeface="Calibri" panose="020F0502020204030204" pitchFamily="34" charset="0"/>
              <a:cs typeface="Times New Roman" panose="02020603050405020304" pitchFamily="18" charset="0"/>
            </a:endParaRPr>
          </a:p>
          <a:p>
            <a:endParaRPr lang="en-US" sz="1100" b="1" dirty="0">
              <a:latin typeface="Calibri" panose="020F0502020204030204" pitchFamily="34" charset="0"/>
              <a:ea typeface="Calibri" panose="020F0502020204030204" pitchFamily="34" charset="0"/>
              <a:cs typeface="Times New Roman" panose="02020603050405020304" pitchFamily="18" charset="0"/>
            </a:endParaRPr>
          </a:p>
          <a:p>
            <a:endParaRPr lang="en-US" sz="1100" b="1" dirty="0" smtClean="0">
              <a:latin typeface="Calibri" panose="020F0502020204030204" pitchFamily="34" charset="0"/>
              <a:ea typeface="Calibri" panose="020F0502020204030204" pitchFamily="34" charset="0"/>
              <a:cs typeface="Times New Roman" panose="02020603050405020304" pitchFamily="18" charset="0"/>
            </a:endParaRPr>
          </a:p>
          <a:p>
            <a:endParaRPr lang="en-US" sz="1100" b="1" dirty="0">
              <a:latin typeface="Calibri" panose="020F0502020204030204" pitchFamily="34" charset="0"/>
              <a:ea typeface="Calibri" panose="020F0502020204030204" pitchFamily="34" charset="0"/>
              <a:cs typeface="Times New Roman" panose="02020603050405020304" pitchFamily="18" charset="0"/>
            </a:endParaRPr>
          </a:p>
          <a:p>
            <a:endParaRPr lang="en-US" sz="11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t="7327" r="42978" b="1"/>
          <a:stretch/>
        </p:blipFill>
        <p:spPr>
          <a:xfrm>
            <a:off x="190500" y="729512"/>
            <a:ext cx="2257425" cy="600561"/>
          </a:xfrm>
          <a:prstGeom prst="rect">
            <a:avLst/>
          </a:prstGeom>
        </p:spPr>
      </p:pic>
      <p:sp>
        <p:nvSpPr>
          <p:cNvPr id="9" name="TextBox 8"/>
          <p:cNvSpPr txBox="1"/>
          <p:nvPr/>
        </p:nvSpPr>
        <p:spPr>
          <a:xfrm>
            <a:off x="6797842" y="9420732"/>
            <a:ext cx="517358" cy="276999"/>
          </a:xfrm>
          <a:prstGeom prst="rect">
            <a:avLst/>
          </a:prstGeom>
          <a:noFill/>
        </p:spPr>
        <p:txBody>
          <a:bodyPr wrap="square" rtlCol="0">
            <a:spAutoFit/>
          </a:bodyPr>
          <a:lstStyle/>
          <a:p>
            <a:pPr algn="ctr"/>
            <a:r>
              <a:rPr lang="en-US" sz="1200" dirty="0" smtClean="0">
                <a:latin typeface="Agenda" panose="02000603040000020004" pitchFamily="2" charset="0"/>
              </a:rPr>
              <a:t>10</a:t>
            </a:r>
            <a:endParaRPr lang="en-US" sz="1200" dirty="0">
              <a:latin typeface="Agenda" panose="02000603040000020004" pitchFamily="2" charset="0"/>
            </a:endParaRPr>
          </a:p>
        </p:txBody>
      </p:sp>
    </p:spTree>
    <p:extLst>
      <p:ext uri="{BB962C8B-B14F-4D97-AF65-F5344CB8AC3E}">
        <p14:creationId xmlns:p14="http://schemas.microsoft.com/office/powerpoint/2010/main" val="3518249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700" y="330200"/>
            <a:ext cx="3390900" cy="584775"/>
          </a:xfrm>
          <a:prstGeom prst="rect">
            <a:avLst/>
          </a:prstGeom>
          <a:noFill/>
        </p:spPr>
        <p:txBody>
          <a:bodyPr wrap="square" rtlCol="0">
            <a:spAutoFit/>
          </a:bodyPr>
          <a:lstStyle/>
          <a:p>
            <a:r>
              <a:rPr lang="en-US" sz="3200" spc="50" dirty="0" smtClean="0">
                <a:latin typeface="Gill Sans MT Ext Condensed Bold" panose="020B0902020104020203" pitchFamily="34" charset="0"/>
              </a:rPr>
              <a:t> LUNCH AND DINNER BUFFETS</a:t>
            </a:r>
            <a:endParaRPr lang="en-US" sz="3200" spc="50" dirty="0">
              <a:latin typeface="Gill Sans MT Ext Condensed Bold" panose="020B0902020104020203" pitchFamily="34" charset="0"/>
            </a:endParaRPr>
          </a:p>
        </p:txBody>
      </p:sp>
      <p:sp>
        <p:nvSpPr>
          <p:cNvPr id="5" name="TextBox 4"/>
          <p:cNvSpPr txBox="1"/>
          <p:nvPr/>
        </p:nvSpPr>
        <p:spPr>
          <a:xfrm>
            <a:off x="393700" y="1409700"/>
            <a:ext cx="6921500" cy="6863417"/>
          </a:xfrm>
          <a:prstGeom prst="rect">
            <a:avLst/>
          </a:prstGeom>
          <a:noFill/>
        </p:spPr>
        <p:txBody>
          <a:bodyPr wrap="square" rtlCol="0">
            <a:spAutoFit/>
          </a:bodyPr>
          <a:lstStyle/>
          <a:p>
            <a:endParaRPr lang="en-US" sz="1100" b="1" dirty="0" smtClean="0">
              <a:latin typeface="Calibri" panose="020F0502020204030204" pitchFamily="34" charset="0"/>
              <a:ea typeface="Calibri" panose="020F0502020204030204" pitchFamily="34" charset="0"/>
              <a:cs typeface="Times New Roman" panose="02020603050405020304" pitchFamily="18" charset="0"/>
            </a:endParaRPr>
          </a:p>
          <a:p>
            <a:r>
              <a:rPr lang="en-US" sz="1100" b="1" dirty="0" smtClean="0">
                <a:latin typeface="Calibri" panose="020F0502020204030204" pitchFamily="34" charset="0"/>
                <a:ea typeface="Calibri" panose="020F0502020204030204" pitchFamily="34" charset="0"/>
                <a:cs typeface="Times New Roman" panose="02020603050405020304" pitchFamily="18" charset="0"/>
              </a:rPr>
              <a:t>Menu of the day</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artisan dinner rolls with butter, garden salad with two house made dressings, entrée, (2) sides, assorted house baked cookies or dessert bars and an assorted canned or bottled beverage</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$17 </a:t>
            </a:r>
            <a:r>
              <a:rPr lang="en-US" sz="1100" dirty="0">
                <a:latin typeface="Calibri" panose="020F0502020204030204" pitchFamily="34" charset="0"/>
                <a:ea typeface="Calibri" panose="020F0502020204030204" pitchFamily="34" charset="0"/>
                <a:cs typeface="Times New Roman" panose="02020603050405020304" pitchFamily="18" charset="0"/>
              </a:rPr>
              <a:t>per </a:t>
            </a:r>
            <a:r>
              <a:rPr lang="en-US" sz="1100" dirty="0" smtClean="0">
                <a:latin typeface="Calibri" panose="020F0502020204030204" pitchFamily="34" charset="0"/>
                <a:ea typeface="Calibri" panose="020F0502020204030204" pitchFamily="34" charset="0"/>
                <a:cs typeface="Times New Roman" panose="02020603050405020304" pitchFamily="18" charset="0"/>
              </a:rPr>
              <a:t>person (minimum order of 10)</a:t>
            </a:r>
          </a:p>
          <a:p>
            <a:endParaRPr lang="en-US" sz="1100" dirty="0">
              <a:latin typeface="Calibri" panose="020F0502020204030204" pitchFamily="34" charset="0"/>
              <a:ea typeface="Calibri" panose="020F0502020204030204" pitchFamily="34" charset="0"/>
              <a:cs typeface="Times New Roman" panose="02020603050405020304" pitchFamily="18" charset="0"/>
            </a:endParaRPr>
          </a:p>
          <a:p>
            <a:r>
              <a:rPr lang="en-US" sz="1100" b="1" dirty="0" smtClean="0">
                <a:latin typeface="Calibri" panose="020F0502020204030204" pitchFamily="34" charset="0"/>
                <a:ea typeface="Calibri" panose="020F0502020204030204" pitchFamily="34" charset="0"/>
                <a:cs typeface="Times New Roman" panose="02020603050405020304" pitchFamily="18" charset="0"/>
              </a:rPr>
              <a:t>Throwback</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assorted dinner rolls,  garden salad with two house made dressings, choice of carved rotisserie-style chicken, herb grilled chicken with roasted corn and onion compote or classic chicken Madera, (2) sides, assorted house baked cookies or dessert bars and an assorted canned or bottled beverage</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$20 </a:t>
            </a:r>
            <a:r>
              <a:rPr lang="en-US" sz="1100" dirty="0">
                <a:latin typeface="Calibri" panose="020F0502020204030204" pitchFamily="34" charset="0"/>
                <a:ea typeface="Calibri" panose="020F0502020204030204" pitchFamily="34" charset="0"/>
                <a:cs typeface="Times New Roman" panose="02020603050405020304" pitchFamily="18" charset="0"/>
              </a:rPr>
              <a:t>per </a:t>
            </a:r>
            <a:r>
              <a:rPr lang="en-US" sz="1100" dirty="0" smtClean="0">
                <a:latin typeface="Calibri" panose="020F0502020204030204" pitchFamily="34" charset="0"/>
                <a:ea typeface="Calibri" panose="020F0502020204030204" pitchFamily="34" charset="0"/>
                <a:cs typeface="Times New Roman" panose="02020603050405020304" pitchFamily="18" charset="0"/>
              </a:rPr>
              <a:t>person (minimum </a:t>
            </a:r>
            <a:r>
              <a:rPr lang="en-US" sz="1100" dirty="0">
                <a:latin typeface="Calibri" panose="020F0502020204030204" pitchFamily="34" charset="0"/>
                <a:ea typeface="Calibri" panose="020F0502020204030204" pitchFamily="34" charset="0"/>
                <a:cs typeface="Times New Roman" panose="02020603050405020304" pitchFamily="18" charset="0"/>
              </a:rPr>
              <a:t>order of 10</a:t>
            </a:r>
            <a:r>
              <a:rPr lang="en-US" sz="1100" dirty="0" smtClean="0">
                <a:latin typeface="Calibri" panose="020F0502020204030204" pitchFamily="34"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r>
              <a:rPr lang="en-US" sz="1100" dirty="0" smtClean="0">
                <a:latin typeface="Calibri" panose="020F0502020204030204" pitchFamily="34"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r>
              <a:rPr lang="en-US" sz="1100" b="1" dirty="0">
                <a:latin typeface="Calibri" panose="020F0502020204030204" pitchFamily="34" charset="0"/>
                <a:ea typeface="Calibri" panose="020F0502020204030204" pitchFamily="34" charset="0"/>
                <a:cs typeface="Times New Roman" panose="02020603050405020304" pitchFamily="18" charset="0"/>
              </a:rPr>
              <a:t>Fajita celebration  </a:t>
            </a:r>
            <a:endParaRPr lang="en-US" sz="1100" b="1" dirty="0" smtClean="0">
              <a:latin typeface="Calibri" panose="020F0502020204030204" pitchFamily="34" charset="0"/>
              <a:ea typeface="Calibri" panose="020F0502020204030204" pitchFamily="34" charset="0"/>
              <a:cs typeface="Times New Roman" panose="02020603050405020304" pitchFamily="18" charset="0"/>
            </a:endParaRPr>
          </a:p>
          <a:p>
            <a:r>
              <a:rPr lang="en-US" sz="1100" dirty="0" smtClean="0">
                <a:latin typeface="Calibri" panose="020F0502020204030204" pitchFamily="34" charset="0"/>
                <a:ea typeface="Calibri" panose="020F0502020204030204" pitchFamily="34" charset="0"/>
                <a:cs typeface="Times New Roman" panose="02020603050405020304" pitchFamily="18" charset="0"/>
              </a:rPr>
              <a:t>southwestern-spiced </a:t>
            </a:r>
            <a:r>
              <a:rPr lang="en-US" sz="1100" dirty="0">
                <a:latin typeface="Calibri" panose="020F0502020204030204" pitchFamily="34" charset="0"/>
                <a:ea typeface="Calibri" panose="020F0502020204030204" pitchFamily="34" charset="0"/>
                <a:cs typeface="Times New Roman" panose="02020603050405020304" pitchFamily="18" charset="0"/>
              </a:rPr>
              <a:t>chicken or beef with warm flour tortillas, cheddar jack cheese, fire-roasted peppers and onions, yellow rice, refried beans or simmered black beans, spicy salsa, guacamole, sour cream, Mexican chocolate cake and an assorted canned or bottled </a:t>
            </a:r>
            <a:r>
              <a:rPr lang="en-US" sz="1100" dirty="0" smtClean="0">
                <a:latin typeface="Calibri" panose="020F0502020204030204" pitchFamily="34" charset="0"/>
                <a:ea typeface="Calibri" panose="020F0502020204030204" pitchFamily="34" charset="0"/>
                <a:cs typeface="Times New Roman" panose="02020603050405020304" pitchFamily="18" charset="0"/>
              </a:rPr>
              <a:t>beverage</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$23 per person </a:t>
            </a:r>
            <a:r>
              <a:rPr lang="en-US" sz="1100" dirty="0">
                <a:latin typeface="Calibri" panose="020F0502020204030204" pitchFamily="34" charset="0"/>
                <a:ea typeface="Calibri" panose="020F0502020204030204" pitchFamily="34" charset="0"/>
                <a:cs typeface="Times New Roman" panose="02020603050405020304" pitchFamily="18" charset="0"/>
              </a:rPr>
              <a:t> </a:t>
            </a:r>
            <a:r>
              <a:rPr lang="en-US" sz="1100" dirty="0" smtClean="0">
                <a:latin typeface="Calibri" panose="020F0502020204030204" pitchFamily="34" charset="0"/>
                <a:ea typeface="Calibri" panose="020F0502020204030204" pitchFamily="34" charset="0"/>
                <a:cs typeface="Times New Roman" panose="02020603050405020304" pitchFamily="18" charset="0"/>
              </a:rPr>
              <a:t>(minimum </a:t>
            </a:r>
            <a:r>
              <a:rPr lang="en-US" sz="1100" dirty="0">
                <a:latin typeface="Calibri" panose="020F0502020204030204" pitchFamily="34" charset="0"/>
                <a:ea typeface="Calibri" panose="020F0502020204030204" pitchFamily="34" charset="0"/>
                <a:cs typeface="Times New Roman" panose="02020603050405020304" pitchFamily="18" charset="0"/>
              </a:rPr>
              <a:t>order of </a:t>
            </a:r>
            <a:r>
              <a:rPr lang="en-US" sz="1100" dirty="0" smtClean="0">
                <a:latin typeface="Calibri" panose="020F0502020204030204" pitchFamily="34" charset="0"/>
                <a:ea typeface="Calibri" panose="020F0502020204030204" pitchFamily="34" charset="0"/>
                <a:cs typeface="Times New Roman" panose="02020603050405020304" pitchFamily="18" charset="0"/>
              </a:rPr>
              <a:t>25)</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endParaRPr lang="en-US" sz="1100" dirty="0">
              <a:latin typeface="Calibri" panose="020F0502020204030204" pitchFamily="34" charset="0"/>
              <a:ea typeface="Calibri" panose="020F0502020204030204" pitchFamily="34" charset="0"/>
              <a:cs typeface="Times New Roman" panose="02020603050405020304" pitchFamily="18" charset="0"/>
            </a:endParaRPr>
          </a:p>
          <a:p>
            <a:r>
              <a:rPr lang="en-US" sz="1100" b="1" dirty="0" smtClean="0">
                <a:latin typeface="Calibri" panose="020F0502020204030204" pitchFamily="34" charset="0"/>
                <a:ea typeface="Calibri" panose="020F0502020204030204" pitchFamily="34" charset="0"/>
                <a:cs typeface="Times New Roman" panose="02020603050405020304" pitchFamily="18" charset="0"/>
              </a:rPr>
              <a:t>Island paradise</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jicama, cabbage and red onion salad </a:t>
            </a:r>
          </a:p>
          <a:p>
            <a:r>
              <a:rPr lang="en-US" sz="1100" dirty="0">
                <a:latin typeface="Calibri" panose="020F0502020204030204" pitchFamily="34" charset="0"/>
                <a:ea typeface="Calibri" panose="020F0502020204030204" pitchFamily="34" charset="0"/>
                <a:cs typeface="Times New Roman" panose="02020603050405020304" pitchFamily="18" charset="0"/>
              </a:rPr>
              <a:t>roasted corn and black bean salad</a:t>
            </a:r>
          </a:p>
          <a:p>
            <a:r>
              <a:rPr lang="en-US" sz="1100" dirty="0">
                <a:latin typeface="Calibri" panose="020F0502020204030204" pitchFamily="34" charset="0"/>
                <a:ea typeface="Calibri" panose="020F0502020204030204" pitchFamily="34" charset="0"/>
                <a:cs typeface="Times New Roman" panose="02020603050405020304" pitchFamily="18" charset="0"/>
              </a:rPr>
              <a:t>pork </a:t>
            </a:r>
            <a:r>
              <a:rPr lang="en-US" sz="1100" dirty="0" err="1">
                <a:latin typeface="Calibri" panose="020F0502020204030204" pitchFamily="34" charset="0"/>
                <a:ea typeface="Calibri" panose="020F0502020204030204" pitchFamily="34" charset="0"/>
                <a:cs typeface="Times New Roman" panose="02020603050405020304" pitchFamily="18" charset="0"/>
              </a:rPr>
              <a:t>pernil</a:t>
            </a:r>
            <a:r>
              <a:rPr lang="en-US" sz="1100" dirty="0">
                <a:latin typeface="Calibri" panose="020F0502020204030204" pitchFamily="34" charset="0"/>
                <a:ea typeface="Calibri" panose="020F0502020204030204" pitchFamily="34" charset="0"/>
                <a:cs typeface="Times New Roman" panose="02020603050405020304" pitchFamily="18" charset="0"/>
              </a:rPr>
              <a:t> or jerk chicken with pineapple salsa</a:t>
            </a:r>
          </a:p>
          <a:p>
            <a:r>
              <a:rPr lang="en-US" sz="1100" dirty="0" err="1">
                <a:latin typeface="Calibri" panose="020F0502020204030204" pitchFamily="34" charset="0"/>
                <a:ea typeface="Calibri" panose="020F0502020204030204" pitchFamily="34" charset="0"/>
                <a:cs typeface="Times New Roman" panose="02020603050405020304" pitchFamily="18" charset="0"/>
              </a:rPr>
              <a:t>roaste</a:t>
            </a:r>
            <a:r>
              <a:rPr lang="en-US" sz="1100" dirty="0">
                <a:latin typeface="Calibri" panose="020F0502020204030204" pitchFamily="34" charset="0"/>
                <a:ea typeface="Calibri" panose="020F0502020204030204" pitchFamily="34" charset="0"/>
                <a:cs typeface="Times New Roman" panose="02020603050405020304" pitchFamily="18" charset="0"/>
              </a:rPr>
              <a:t> sweet plantains </a:t>
            </a:r>
          </a:p>
          <a:p>
            <a:r>
              <a:rPr lang="en-US" sz="1100" dirty="0" err="1">
                <a:latin typeface="Calibri" panose="020F0502020204030204" pitchFamily="34" charset="0"/>
                <a:ea typeface="Calibri" panose="020F0502020204030204" pitchFamily="34" charset="0"/>
                <a:cs typeface="Times New Roman" panose="02020603050405020304" pitchFamily="18" charset="0"/>
              </a:rPr>
              <a:t>arroz</a:t>
            </a:r>
            <a:r>
              <a:rPr lang="en-US" sz="1100" dirty="0">
                <a:latin typeface="Calibri" panose="020F0502020204030204" pitchFamily="34" charset="0"/>
                <a:ea typeface="Calibri" panose="020F0502020204030204" pitchFamily="34" charset="0"/>
                <a:cs typeface="Times New Roman" panose="02020603050405020304" pitchFamily="18" charset="0"/>
              </a:rPr>
              <a:t> con </a:t>
            </a:r>
            <a:r>
              <a:rPr lang="en-US" sz="1100" dirty="0" err="1">
                <a:latin typeface="Calibri" panose="020F0502020204030204" pitchFamily="34" charset="0"/>
                <a:ea typeface="Calibri" panose="020F0502020204030204" pitchFamily="34" charset="0"/>
                <a:cs typeface="Times New Roman" panose="02020603050405020304" pitchFamily="18" charset="0"/>
              </a:rPr>
              <a:t>habichuelas</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saffron roasted yellow squash</a:t>
            </a:r>
          </a:p>
          <a:p>
            <a:r>
              <a:rPr lang="en-US" sz="1100" dirty="0">
                <a:latin typeface="Calibri" panose="020F0502020204030204" pitchFamily="34" charset="0"/>
                <a:ea typeface="Calibri" panose="020F0502020204030204" pitchFamily="34" charset="0"/>
                <a:cs typeface="Times New Roman" panose="02020603050405020304" pitchFamily="18" charset="0"/>
              </a:rPr>
              <a:t>coconut cookies</a:t>
            </a:r>
          </a:p>
          <a:p>
            <a:r>
              <a:rPr lang="en-US" sz="1100" dirty="0" err="1">
                <a:latin typeface="Calibri" panose="020F0502020204030204" pitchFamily="34" charset="0"/>
                <a:ea typeface="Calibri" panose="020F0502020204030204" pitchFamily="34" charset="0"/>
                <a:cs typeface="Times New Roman" panose="02020603050405020304" pitchFamily="18" charset="0"/>
              </a:rPr>
              <a:t>agua</a:t>
            </a:r>
            <a:r>
              <a:rPr lang="en-US" sz="1100" dirty="0">
                <a:latin typeface="Calibri" panose="020F0502020204030204" pitchFamily="34" charset="0"/>
                <a:ea typeface="Calibri" panose="020F0502020204030204" pitchFamily="34" charset="0"/>
                <a:cs typeface="Times New Roman" panose="02020603050405020304" pitchFamily="18" charset="0"/>
              </a:rPr>
              <a:t> </a:t>
            </a:r>
            <a:r>
              <a:rPr lang="en-US" sz="1100" dirty="0" err="1">
                <a:latin typeface="Calibri" panose="020F0502020204030204" pitchFamily="34" charset="0"/>
                <a:ea typeface="Calibri" panose="020F0502020204030204" pitchFamily="34" charset="0"/>
                <a:cs typeface="Times New Roman" panose="02020603050405020304" pitchFamily="18" charset="0"/>
              </a:rPr>
              <a:t>fresca</a:t>
            </a:r>
            <a:r>
              <a:rPr lang="en-US" sz="1100" dirty="0">
                <a:latin typeface="Calibri" panose="020F0502020204030204" pitchFamily="34" charset="0"/>
                <a:ea typeface="Calibri" panose="020F0502020204030204" pitchFamily="34" charset="0"/>
                <a:cs typeface="Times New Roman" panose="02020603050405020304" pitchFamily="18" charset="0"/>
              </a:rPr>
              <a:t> (seasonal</a:t>
            </a:r>
            <a:r>
              <a:rPr lang="en-US" sz="1100" dirty="0" smtClean="0">
                <a:latin typeface="Calibri" panose="020F0502020204030204" pitchFamily="34" charset="0"/>
                <a:ea typeface="Calibri" panose="020F0502020204030204" pitchFamily="34" charset="0"/>
                <a:cs typeface="Times New Roman" panose="02020603050405020304" pitchFamily="18" charset="0"/>
              </a:rPr>
              <a:t>)</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$25 </a:t>
            </a:r>
            <a:r>
              <a:rPr lang="en-US" sz="1100" dirty="0">
                <a:latin typeface="Calibri" panose="020F0502020204030204" pitchFamily="34" charset="0"/>
                <a:ea typeface="Calibri" panose="020F0502020204030204" pitchFamily="34" charset="0"/>
                <a:cs typeface="Times New Roman" panose="02020603050405020304" pitchFamily="18" charset="0"/>
              </a:rPr>
              <a:t>per </a:t>
            </a:r>
            <a:r>
              <a:rPr lang="en-US" sz="1100" dirty="0" smtClean="0">
                <a:latin typeface="Calibri" panose="020F0502020204030204" pitchFamily="34" charset="0"/>
                <a:ea typeface="Calibri" panose="020F0502020204030204" pitchFamily="34" charset="0"/>
                <a:cs typeface="Times New Roman" panose="02020603050405020304" pitchFamily="18" charset="0"/>
              </a:rPr>
              <a:t>person (minimum </a:t>
            </a:r>
            <a:r>
              <a:rPr lang="en-US" sz="1100" dirty="0">
                <a:latin typeface="Calibri" panose="020F0502020204030204" pitchFamily="34" charset="0"/>
                <a:ea typeface="Calibri" panose="020F0502020204030204" pitchFamily="34" charset="0"/>
                <a:cs typeface="Times New Roman" panose="02020603050405020304" pitchFamily="18" charset="0"/>
              </a:rPr>
              <a:t>order of 25)</a:t>
            </a:r>
          </a:p>
          <a:p>
            <a:endParaRPr lang="en-US" sz="1100" dirty="0">
              <a:latin typeface="Calibri" panose="020F0502020204030204" pitchFamily="34" charset="0"/>
              <a:ea typeface="Calibri" panose="020F0502020204030204" pitchFamily="34" charset="0"/>
              <a:cs typeface="Times New Roman" panose="02020603050405020304" pitchFamily="18" charset="0"/>
            </a:endParaRPr>
          </a:p>
          <a:p>
            <a:r>
              <a:rPr lang="en-US" sz="1100" b="1" dirty="0" smtClean="0">
                <a:latin typeface="Calibri" panose="020F0502020204030204" pitchFamily="34" charset="0"/>
                <a:ea typeface="Calibri" panose="020F0502020204030204" pitchFamily="34" charset="0"/>
                <a:cs typeface="Times New Roman" panose="02020603050405020304" pitchFamily="18" charset="0"/>
              </a:rPr>
              <a:t>Country cooking</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honey butter corn bread or biscuits</a:t>
            </a:r>
          </a:p>
          <a:p>
            <a:r>
              <a:rPr lang="en-US" sz="1100" dirty="0">
                <a:latin typeface="Calibri" panose="020F0502020204030204" pitchFamily="34" charset="0"/>
                <a:ea typeface="Calibri" panose="020F0502020204030204" pitchFamily="34" charset="0"/>
                <a:cs typeface="Times New Roman" panose="02020603050405020304" pitchFamily="18" charset="0"/>
              </a:rPr>
              <a:t>potato salad or </a:t>
            </a:r>
            <a:r>
              <a:rPr lang="en-US" sz="1100" dirty="0" err="1">
                <a:latin typeface="Calibri" panose="020F0502020204030204" pitchFamily="34" charset="0"/>
                <a:ea typeface="Calibri" panose="020F0502020204030204" pitchFamily="34" charset="0"/>
                <a:cs typeface="Times New Roman" panose="02020603050405020304" pitchFamily="18" charset="0"/>
              </a:rPr>
              <a:t>cole</a:t>
            </a:r>
            <a:r>
              <a:rPr lang="en-US" sz="1100" dirty="0">
                <a:latin typeface="Calibri" panose="020F0502020204030204" pitchFamily="34" charset="0"/>
                <a:ea typeface="Calibri" panose="020F0502020204030204" pitchFamily="34" charset="0"/>
                <a:cs typeface="Times New Roman" panose="02020603050405020304" pitchFamily="18" charset="0"/>
              </a:rPr>
              <a:t> slaw</a:t>
            </a:r>
          </a:p>
          <a:p>
            <a:r>
              <a:rPr lang="en-US" sz="1100" dirty="0">
                <a:latin typeface="Calibri" panose="020F0502020204030204" pitchFamily="34" charset="0"/>
                <a:ea typeface="Calibri" panose="020F0502020204030204" pitchFamily="34" charset="0"/>
                <a:cs typeface="Times New Roman" panose="02020603050405020304" pitchFamily="18" charset="0"/>
              </a:rPr>
              <a:t>macaroni and cheese topped with breadcrumbs or cheesy grits</a:t>
            </a:r>
          </a:p>
          <a:p>
            <a:r>
              <a:rPr lang="en-US" sz="1100" dirty="0">
                <a:latin typeface="Calibri" panose="020F0502020204030204" pitchFamily="34" charset="0"/>
                <a:ea typeface="Calibri" panose="020F0502020204030204" pitchFamily="34" charset="0"/>
                <a:cs typeface="Times New Roman" panose="02020603050405020304" pitchFamily="18" charset="0"/>
              </a:rPr>
              <a:t>braised collard greens with bacon or green bean casserole</a:t>
            </a:r>
          </a:p>
          <a:p>
            <a:r>
              <a:rPr lang="en-US" sz="1100" dirty="0" err="1">
                <a:latin typeface="Calibri" panose="020F0502020204030204" pitchFamily="34" charset="0"/>
                <a:ea typeface="Calibri" panose="020F0502020204030204" pitchFamily="34" charset="0"/>
                <a:cs typeface="Times New Roman" panose="02020603050405020304" pitchFamily="18" charset="0"/>
              </a:rPr>
              <a:t>smokthered</a:t>
            </a:r>
            <a:r>
              <a:rPr lang="en-US" sz="1100" dirty="0">
                <a:latin typeface="Calibri" panose="020F0502020204030204" pitchFamily="34" charset="0"/>
                <a:ea typeface="Calibri" panose="020F0502020204030204" pitchFamily="34" charset="0"/>
                <a:cs typeface="Times New Roman" panose="02020603050405020304" pitchFamily="18" charset="0"/>
              </a:rPr>
              <a:t> pork loin, barbecued beef brisket or barbecued chicken</a:t>
            </a:r>
          </a:p>
          <a:p>
            <a:r>
              <a:rPr lang="en-US" sz="1100" dirty="0">
                <a:latin typeface="Calibri" panose="020F0502020204030204" pitchFamily="34" charset="0"/>
                <a:ea typeface="Calibri" panose="020F0502020204030204" pitchFamily="34" charset="0"/>
                <a:cs typeface="Times New Roman" panose="02020603050405020304" pitchFamily="18" charset="0"/>
              </a:rPr>
              <a:t>seasonal cobbler with whipped </a:t>
            </a:r>
            <a:r>
              <a:rPr lang="en-US" sz="1100" dirty="0" smtClean="0">
                <a:latin typeface="Calibri" panose="020F0502020204030204" pitchFamily="34" charset="0"/>
                <a:ea typeface="Calibri" panose="020F0502020204030204" pitchFamily="34" charset="0"/>
                <a:cs typeface="Times New Roman" panose="02020603050405020304" pitchFamily="18" charset="0"/>
              </a:rPr>
              <a:t>cream</a:t>
            </a:r>
          </a:p>
          <a:p>
            <a:r>
              <a:rPr lang="en-US" sz="1100" dirty="0" err="1" smtClean="0">
                <a:latin typeface="Calibri" panose="020F0502020204030204" pitchFamily="34" charset="0"/>
                <a:ea typeface="Calibri" panose="020F0502020204030204" pitchFamily="34" charset="0"/>
                <a:cs typeface="Times New Roman" panose="02020603050405020304" pitchFamily="18" charset="0"/>
              </a:rPr>
              <a:t>agua</a:t>
            </a:r>
            <a:r>
              <a:rPr lang="en-US" sz="1100" dirty="0" smtClean="0">
                <a:latin typeface="Calibri" panose="020F0502020204030204" pitchFamily="34" charset="0"/>
                <a:ea typeface="Calibri" panose="020F0502020204030204" pitchFamily="34" charset="0"/>
                <a:cs typeface="Times New Roman" panose="02020603050405020304" pitchFamily="18" charset="0"/>
              </a:rPr>
              <a:t> </a:t>
            </a:r>
            <a:r>
              <a:rPr lang="en-US" sz="1100" dirty="0" err="1" smtClean="0">
                <a:latin typeface="Calibri" panose="020F0502020204030204" pitchFamily="34" charset="0"/>
                <a:ea typeface="Calibri" panose="020F0502020204030204" pitchFamily="34" charset="0"/>
                <a:cs typeface="Times New Roman" panose="02020603050405020304" pitchFamily="18" charset="0"/>
              </a:rPr>
              <a:t>fresca</a:t>
            </a:r>
            <a:r>
              <a:rPr lang="en-US" sz="1100" dirty="0" smtClean="0">
                <a:latin typeface="Calibri" panose="020F0502020204030204" pitchFamily="34" charset="0"/>
                <a:ea typeface="Calibri" panose="020F0502020204030204" pitchFamily="34" charset="0"/>
                <a:cs typeface="Times New Roman" panose="02020603050405020304" pitchFamily="18" charset="0"/>
              </a:rPr>
              <a:t> (seasonal)</a:t>
            </a:r>
          </a:p>
          <a:p>
            <a:r>
              <a:rPr lang="en-US" sz="1100" dirty="0">
                <a:latin typeface="Calibri" panose="020F0502020204030204" pitchFamily="34" charset="0"/>
                <a:ea typeface="Calibri" panose="020F0502020204030204" pitchFamily="34" charset="0"/>
                <a:cs typeface="Times New Roman" panose="02020603050405020304" pitchFamily="18" charset="0"/>
              </a:rPr>
              <a:t>$</a:t>
            </a:r>
            <a:r>
              <a:rPr lang="en-US" sz="1100" dirty="0" smtClean="0">
                <a:latin typeface="Calibri" panose="020F0502020204030204" pitchFamily="34" charset="0"/>
                <a:ea typeface="Calibri" panose="020F0502020204030204" pitchFamily="34" charset="0"/>
                <a:cs typeface="Times New Roman" panose="02020603050405020304" pitchFamily="18" charset="0"/>
              </a:rPr>
              <a:t>25 </a:t>
            </a:r>
            <a:r>
              <a:rPr lang="en-US" sz="1100" dirty="0">
                <a:latin typeface="Calibri" panose="020F0502020204030204" pitchFamily="34" charset="0"/>
                <a:ea typeface="Calibri" panose="020F0502020204030204" pitchFamily="34" charset="0"/>
                <a:cs typeface="Times New Roman" panose="02020603050405020304" pitchFamily="18" charset="0"/>
              </a:rPr>
              <a:t>per </a:t>
            </a:r>
            <a:r>
              <a:rPr lang="en-US" sz="1100" dirty="0" smtClean="0">
                <a:latin typeface="Calibri" panose="020F0502020204030204" pitchFamily="34" charset="0"/>
                <a:ea typeface="Calibri" panose="020F0502020204030204" pitchFamily="34" charset="0"/>
                <a:cs typeface="Times New Roman" panose="02020603050405020304" pitchFamily="18" charset="0"/>
              </a:rPr>
              <a:t>person (minimum </a:t>
            </a:r>
            <a:r>
              <a:rPr lang="en-US" sz="1100" dirty="0">
                <a:latin typeface="Calibri" panose="020F0502020204030204" pitchFamily="34" charset="0"/>
                <a:ea typeface="Calibri" panose="020F0502020204030204" pitchFamily="34" charset="0"/>
                <a:cs typeface="Times New Roman" panose="02020603050405020304" pitchFamily="18" charset="0"/>
              </a:rPr>
              <a:t>order of 25)</a:t>
            </a:r>
          </a:p>
          <a:p>
            <a:endParaRPr lang="en-US" sz="1100" dirty="0" smtClean="0">
              <a:latin typeface="Calibri" panose="020F0502020204030204" pitchFamily="34" charset="0"/>
              <a:ea typeface="Calibri" panose="020F0502020204030204" pitchFamily="34" charset="0"/>
              <a:cs typeface="Times New Roman" panose="02020603050405020304" pitchFamily="18" charset="0"/>
            </a:endParaRPr>
          </a:p>
          <a:p>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1" t="28396" r="53199" b="-1"/>
          <a:stretch/>
        </p:blipFill>
        <p:spPr>
          <a:xfrm>
            <a:off x="247651" y="825500"/>
            <a:ext cx="1946909" cy="486260"/>
          </a:xfrm>
          <a:prstGeom prst="rect">
            <a:avLst/>
          </a:prstGeom>
        </p:spPr>
      </p:pic>
      <p:sp>
        <p:nvSpPr>
          <p:cNvPr id="14" name="TextBox 13"/>
          <p:cNvSpPr txBox="1"/>
          <p:nvPr/>
        </p:nvSpPr>
        <p:spPr>
          <a:xfrm>
            <a:off x="6797842" y="9420732"/>
            <a:ext cx="517358" cy="276999"/>
          </a:xfrm>
          <a:prstGeom prst="rect">
            <a:avLst/>
          </a:prstGeom>
          <a:noFill/>
        </p:spPr>
        <p:txBody>
          <a:bodyPr wrap="square" rtlCol="0">
            <a:spAutoFit/>
          </a:bodyPr>
          <a:lstStyle/>
          <a:p>
            <a:pPr algn="ctr"/>
            <a:r>
              <a:rPr lang="en-US" sz="1200" dirty="0" smtClean="0">
                <a:latin typeface="Trebuchet MS" panose="020B0603020202020204" pitchFamily="34" charset="0"/>
              </a:rPr>
              <a:t>11</a:t>
            </a:r>
            <a:endParaRPr lang="en-US" sz="1200" dirty="0">
              <a:latin typeface="Trebuchet MS" panose="020B0603020202020204" pitchFamily="34" charset="0"/>
            </a:endParaRPr>
          </a:p>
        </p:txBody>
      </p:sp>
    </p:spTree>
    <p:extLst>
      <p:ext uri="{BB962C8B-B14F-4D97-AF65-F5344CB8AC3E}">
        <p14:creationId xmlns:p14="http://schemas.microsoft.com/office/powerpoint/2010/main" val="7447292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400050" y="1050150"/>
            <a:ext cx="6819900" cy="261610"/>
          </a:xfrm>
          <a:prstGeom prst="rect">
            <a:avLst/>
          </a:prstGeom>
          <a:noFill/>
        </p:spPr>
        <p:txBody>
          <a:bodyPr wrap="square" rtlCol="0">
            <a:spAutoFit/>
          </a:bodyPr>
          <a:lstStyle/>
          <a:p>
            <a:r>
              <a:rPr lang="en-US" sz="1100" dirty="0" smtClean="0">
                <a:latin typeface="Trebuchet MS" panose="020B0603020202020204" pitchFamily="34" charset="0"/>
              </a:rPr>
              <a:t>Minimum order of 10</a:t>
            </a:r>
            <a:endParaRPr lang="en-US" sz="1100" dirty="0">
              <a:latin typeface="Trebuchet MS" panose="020B0603020202020204" pitchFamily="34" charset="0"/>
            </a:endParaRPr>
          </a:p>
        </p:txBody>
      </p:sp>
      <p:sp>
        <p:nvSpPr>
          <p:cNvPr id="4" name="TextBox 3"/>
          <p:cNvSpPr txBox="1"/>
          <p:nvPr/>
        </p:nvSpPr>
        <p:spPr>
          <a:xfrm>
            <a:off x="393700" y="330200"/>
            <a:ext cx="3390900" cy="584775"/>
          </a:xfrm>
          <a:prstGeom prst="rect">
            <a:avLst/>
          </a:prstGeom>
          <a:noFill/>
        </p:spPr>
        <p:txBody>
          <a:bodyPr wrap="square" rtlCol="0">
            <a:spAutoFit/>
          </a:bodyPr>
          <a:lstStyle/>
          <a:p>
            <a:r>
              <a:rPr lang="en-US" sz="3200" spc="50" dirty="0">
                <a:latin typeface="Gill Sans MT Ext Condensed Bold" panose="020B0902020104020203" pitchFamily="34" charset="0"/>
              </a:rPr>
              <a:t> LUNCH AND DINNER BUFFETS</a:t>
            </a:r>
          </a:p>
        </p:txBody>
      </p:sp>
      <p:sp>
        <p:nvSpPr>
          <p:cNvPr id="5" name="TextBox 4"/>
          <p:cNvSpPr txBox="1"/>
          <p:nvPr/>
        </p:nvSpPr>
        <p:spPr>
          <a:xfrm>
            <a:off x="393700" y="1409700"/>
            <a:ext cx="6921500" cy="7201972"/>
          </a:xfrm>
          <a:prstGeom prst="rect">
            <a:avLst/>
          </a:prstGeom>
          <a:noFill/>
        </p:spPr>
        <p:txBody>
          <a:bodyPr wrap="square" rtlCol="0">
            <a:spAutoFit/>
          </a:bodyPr>
          <a:lstStyle/>
          <a:p>
            <a:r>
              <a:rPr lang="en-US" sz="1100" b="1" dirty="0" smtClean="0">
                <a:latin typeface="Calibri" panose="020F0502020204030204" pitchFamily="34" charset="0"/>
                <a:ea typeface="Calibri" panose="020F0502020204030204" pitchFamily="34" charset="0"/>
                <a:cs typeface="Times New Roman" panose="02020603050405020304" pitchFamily="18" charset="0"/>
              </a:rPr>
              <a:t>New England comforts</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includes </a:t>
            </a:r>
            <a:r>
              <a:rPr lang="en-US" sz="1100" dirty="0">
                <a:latin typeface="Calibri" panose="020F0502020204030204" pitchFamily="34" charset="0"/>
                <a:ea typeface="Calibri" panose="020F0502020204030204" pitchFamily="34" charset="0"/>
                <a:cs typeface="Times New Roman" panose="02020603050405020304" pitchFamily="18" charset="0"/>
              </a:rPr>
              <a:t>artisan dinner rolls with butter and mixed greens salad with two house made dressings, choice of one entrée, side, vegetable, house made dessert bars and canned or bottled beverage</a:t>
            </a:r>
          </a:p>
          <a:p>
            <a:r>
              <a:rPr lang="en-US" sz="1100" dirty="0">
                <a:latin typeface="Calibri" panose="020F0502020204030204" pitchFamily="34" charset="0"/>
                <a:ea typeface="Calibri" panose="020F0502020204030204" pitchFamily="34" charset="0"/>
                <a:cs typeface="Times New Roman" panose="02020603050405020304" pitchFamily="18" charset="0"/>
              </a:rPr>
              <a:t> </a:t>
            </a:r>
          </a:p>
          <a:p>
            <a:r>
              <a:rPr lang="en-US" sz="1100" b="1" dirty="0" smtClean="0">
                <a:latin typeface="Calibri" panose="020F0502020204030204" pitchFamily="34" charset="0"/>
                <a:ea typeface="Calibri" panose="020F0502020204030204" pitchFamily="34" charset="0"/>
                <a:cs typeface="Times New Roman" panose="02020603050405020304" pitchFamily="18" charset="0"/>
              </a:rPr>
              <a:t>Land and sea</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roasted chicken breast with wild mushroom jus</a:t>
            </a:r>
          </a:p>
          <a:p>
            <a:r>
              <a:rPr lang="en-US" sz="1100" dirty="0">
                <a:latin typeface="Calibri" panose="020F0502020204030204" pitchFamily="34" charset="0"/>
                <a:ea typeface="Calibri" panose="020F0502020204030204" pitchFamily="34" charset="0"/>
                <a:cs typeface="Times New Roman" panose="02020603050405020304" pitchFamily="18" charset="0"/>
              </a:rPr>
              <a:t>roasted haddock with citrus </a:t>
            </a:r>
            <a:r>
              <a:rPr lang="en-US" sz="1100" dirty="0" err="1">
                <a:latin typeface="Calibri" panose="020F0502020204030204" pitchFamily="34" charset="0"/>
                <a:ea typeface="Calibri" panose="020F0502020204030204" pitchFamily="34" charset="0"/>
                <a:cs typeface="Times New Roman" panose="02020603050405020304" pitchFamily="18" charset="0"/>
              </a:rPr>
              <a:t>beurre</a:t>
            </a:r>
            <a:r>
              <a:rPr lang="en-US" sz="1100" dirty="0">
                <a:latin typeface="Calibri" panose="020F0502020204030204" pitchFamily="34" charset="0"/>
                <a:ea typeface="Calibri" panose="020F0502020204030204" pitchFamily="34" charset="0"/>
                <a:cs typeface="Times New Roman" panose="02020603050405020304" pitchFamily="18" charset="0"/>
              </a:rPr>
              <a:t> blanc</a:t>
            </a:r>
          </a:p>
          <a:p>
            <a:r>
              <a:rPr lang="en-US" sz="1100" dirty="0">
                <a:latin typeface="Calibri" panose="020F0502020204030204" pitchFamily="34" charset="0"/>
                <a:ea typeface="Calibri" panose="020F0502020204030204" pitchFamily="34" charset="0"/>
                <a:cs typeface="Times New Roman" panose="02020603050405020304" pitchFamily="18" charset="0"/>
              </a:rPr>
              <a:t>sea salt crusted tri-tip with creamy horseradish sauce</a:t>
            </a:r>
          </a:p>
          <a:p>
            <a:r>
              <a:rPr lang="en-US" sz="1100" dirty="0">
                <a:latin typeface="Calibri" panose="020F0502020204030204" pitchFamily="34" charset="0"/>
                <a:ea typeface="Calibri" panose="020F0502020204030204" pitchFamily="34" charset="0"/>
                <a:cs typeface="Times New Roman" panose="02020603050405020304" pitchFamily="18" charset="0"/>
              </a:rPr>
              <a:t>apple-brined pork loin with cider </a:t>
            </a:r>
            <a:r>
              <a:rPr lang="en-US" sz="1100" dirty="0" err="1">
                <a:latin typeface="Calibri" panose="020F0502020204030204" pitchFamily="34" charset="0"/>
                <a:ea typeface="Calibri" panose="020F0502020204030204" pitchFamily="34" charset="0"/>
                <a:cs typeface="Times New Roman" panose="02020603050405020304" pitchFamily="18" charset="0"/>
              </a:rPr>
              <a:t>gastrique</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grilled flat iron steak with sherry-glazed petit onions</a:t>
            </a:r>
          </a:p>
          <a:p>
            <a:r>
              <a:rPr lang="en-US" sz="1100" dirty="0">
                <a:latin typeface="Calibri" panose="020F0502020204030204" pitchFamily="34" charset="0"/>
                <a:ea typeface="Calibri" panose="020F0502020204030204" pitchFamily="34" charset="0"/>
                <a:cs typeface="Times New Roman" panose="02020603050405020304" pitchFamily="18" charset="0"/>
              </a:rPr>
              <a:t>pan-roasted cod with sundried tomato pesto</a:t>
            </a:r>
          </a:p>
          <a:p>
            <a:r>
              <a:rPr lang="en-US" sz="1100" dirty="0">
                <a:latin typeface="Calibri" panose="020F0502020204030204" pitchFamily="34" charset="0"/>
                <a:ea typeface="Calibri" panose="020F0502020204030204" pitchFamily="34" charset="0"/>
                <a:cs typeface="Times New Roman" panose="02020603050405020304" pitchFamily="18" charset="0"/>
              </a:rPr>
              <a:t>lasagna Bolognese</a:t>
            </a:r>
          </a:p>
          <a:p>
            <a:r>
              <a:rPr lang="en-US" sz="1100" dirty="0">
                <a:latin typeface="Calibri" panose="020F0502020204030204" pitchFamily="34" charset="0"/>
                <a:ea typeface="Calibri" panose="020F0502020204030204" pitchFamily="34" charset="0"/>
                <a:cs typeface="Times New Roman" panose="02020603050405020304" pitchFamily="18" charset="0"/>
              </a:rPr>
              <a:t> </a:t>
            </a:r>
          </a:p>
          <a:p>
            <a:r>
              <a:rPr lang="en-US" sz="1100" b="1" dirty="0" smtClean="0">
                <a:latin typeface="Calibri" panose="020F0502020204030204" pitchFamily="34" charset="0"/>
                <a:ea typeface="Calibri" panose="020F0502020204030204" pitchFamily="34" charset="0"/>
                <a:cs typeface="Times New Roman" panose="02020603050405020304" pitchFamily="18" charset="0"/>
              </a:rPr>
              <a:t>Vegetarian (Entrees)</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market vegetable baked ziti</a:t>
            </a:r>
          </a:p>
          <a:p>
            <a:r>
              <a:rPr lang="en-US" sz="1100" dirty="0">
                <a:latin typeface="Calibri" panose="020F0502020204030204" pitchFamily="34" charset="0"/>
                <a:ea typeface="Calibri" panose="020F0502020204030204" pitchFamily="34" charset="0"/>
                <a:cs typeface="Times New Roman" panose="02020603050405020304" pitchFamily="18" charset="0"/>
              </a:rPr>
              <a:t>sun-dried tomato stuffed </a:t>
            </a:r>
            <a:r>
              <a:rPr lang="en-US" sz="1100" dirty="0" err="1">
                <a:latin typeface="Calibri" panose="020F0502020204030204" pitchFamily="34" charset="0"/>
                <a:ea typeface="Calibri" panose="020F0502020204030204" pitchFamily="34" charset="0"/>
                <a:cs typeface="Times New Roman" panose="02020603050405020304" pitchFamily="18" charset="0"/>
              </a:rPr>
              <a:t>portobello</a:t>
            </a:r>
            <a:r>
              <a:rPr lang="en-US" sz="1100" dirty="0">
                <a:latin typeface="Calibri" panose="020F0502020204030204" pitchFamily="34" charset="0"/>
                <a:ea typeface="Calibri" panose="020F0502020204030204" pitchFamily="34" charset="0"/>
                <a:cs typeface="Times New Roman" panose="02020603050405020304" pitchFamily="18" charset="0"/>
              </a:rPr>
              <a:t> mushroom risotto with aged parmesan and wilted spinach</a:t>
            </a:r>
          </a:p>
          <a:p>
            <a:r>
              <a:rPr lang="en-US" sz="1100" dirty="0">
                <a:latin typeface="Calibri" panose="020F0502020204030204" pitchFamily="34" charset="0"/>
                <a:ea typeface="Calibri" panose="020F0502020204030204" pitchFamily="34" charset="0"/>
                <a:cs typeface="Times New Roman" panose="02020603050405020304" pitchFamily="18" charset="0"/>
              </a:rPr>
              <a:t>herb roasted vegetable terrine with goat cheese</a:t>
            </a:r>
          </a:p>
          <a:p>
            <a:r>
              <a:rPr lang="en-US" sz="1100" dirty="0">
                <a:latin typeface="Calibri" panose="020F0502020204030204" pitchFamily="34" charset="0"/>
                <a:ea typeface="Calibri" panose="020F0502020204030204" pitchFamily="34" charset="0"/>
                <a:cs typeface="Times New Roman" panose="02020603050405020304" pitchFamily="18" charset="0"/>
              </a:rPr>
              <a:t>penne pasta with roasted market vegetables and pesto cream</a:t>
            </a:r>
          </a:p>
          <a:p>
            <a:r>
              <a:rPr lang="en-US" sz="1100" dirty="0">
                <a:latin typeface="Calibri" panose="020F0502020204030204" pitchFamily="34" charset="0"/>
                <a:ea typeface="Calibri" panose="020F0502020204030204" pitchFamily="34" charset="0"/>
                <a:cs typeface="Times New Roman" panose="02020603050405020304" pitchFamily="18" charset="0"/>
              </a:rPr>
              <a:t> </a:t>
            </a:r>
          </a:p>
          <a:p>
            <a:r>
              <a:rPr lang="en-US" sz="1100" b="1" dirty="0" smtClean="0">
                <a:latin typeface="Calibri" panose="020F0502020204030204" pitchFamily="34" charset="0"/>
                <a:ea typeface="Calibri" panose="020F0502020204030204" pitchFamily="34" charset="0"/>
                <a:cs typeface="Times New Roman" panose="02020603050405020304" pitchFamily="18" charset="0"/>
              </a:rPr>
              <a:t>Vegan (Entrees)</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grilled herb tofu and eggplant with wilted spinach and roasted red pepper coulis</a:t>
            </a:r>
          </a:p>
          <a:p>
            <a:r>
              <a:rPr lang="en-US" sz="1100" dirty="0">
                <a:latin typeface="Calibri" panose="020F0502020204030204" pitchFamily="34" charset="0"/>
                <a:ea typeface="Calibri" panose="020F0502020204030204" pitchFamily="34" charset="0"/>
                <a:cs typeface="Times New Roman" panose="02020603050405020304" pitchFamily="18" charset="0"/>
              </a:rPr>
              <a:t>lentil pasta with wild mushroom, squash and white truffle oil</a:t>
            </a:r>
          </a:p>
          <a:p>
            <a:r>
              <a:rPr lang="en-US" sz="1100" dirty="0">
                <a:latin typeface="Calibri" panose="020F0502020204030204" pitchFamily="34" charset="0"/>
                <a:ea typeface="Calibri" panose="020F0502020204030204" pitchFamily="34" charset="0"/>
                <a:cs typeface="Times New Roman" panose="02020603050405020304" pitchFamily="18" charset="0"/>
              </a:rPr>
              <a:t>wild rice and lentil stuffed peppers with tomato ragout</a:t>
            </a:r>
          </a:p>
          <a:p>
            <a:r>
              <a:rPr lang="en-US" sz="1100" dirty="0">
                <a:latin typeface="Calibri" panose="020F0502020204030204" pitchFamily="34" charset="0"/>
                <a:ea typeface="Calibri" panose="020F0502020204030204" pitchFamily="34" charset="0"/>
                <a:cs typeface="Times New Roman" panose="02020603050405020304" pitchFamily="18" charset="0"/>
              </a:rPr>
              <a:t> </a:t>
            </a:r>
          </a:p>
          <a:p>
            <a:r>
              <a:rPr lang="en-US" sz="1100" b="1" dirty="0" smtClean="0">
                <a:latin typeface="Calibri" panose="020F0502020204030204" pitchFamily="34" charset="0"/>
                <a:ea typeface="Calibri" panose="020F0502020204030204" pitchFamily="34" charset="0"/>
                <a:cs typeface="Times New Roman" panose="02020603050405020304" pitchFamily="18" charset="0"/>
              </a:rPr>
              <a:t>Sides</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vegetable rice pilaf</a:t>
            </a:r>
          </a:p>
          <a:p>
            <a:r>
              <a:rPr lang="en-US" sz="1100" dirty="0">
                <a:latin typeface="Calibri" panose="020F0502020204030204" pitchFamily="34" charset="0"/>
                <a:ea typeface="Calibri" panose="020F0502020204030204" pitchFamily="34" charset="0"/>
                <a:cs typeface="Times New Roman" panose="02020603050405020304" pitchFamily="18" charset="0"/>
              </a:rPr>
              <a:t>Yukon gold mashed or roasted potatoes</a:t>
            </a:r>
          </a:p>
          <a:p>
            <a:r>
              <a:rPr lang="en-US" sz="1100" dirty="0">
                <a:latin typeface="Calibri" panose="020F0502020204030204" pitchFamily="34" charset="0"/>
                <a:ea typeface="Calibri" panose="020F0502020204030204" pitchFamily="34" charset="0"/>
                <a:cs typeface="Times New Roman" panose="02020603050405020304" pitchFamily="18" charset="0"/>
              </a:rPr>
              <a:t>preserved lemon orzo pasta with artichoke and basil</a:t>
            </a:r>
          </a:p>
          <a:p>
            <a:r>
              <a:rPr lang="en-US" sz="1100" dirty="0">
                <a:latin typeface="Calibri" panose="020F0502020204030204" pitchFamily="34" charset="0"/>
                <a:ea typeface="Calibri" panose="020F0502020204030204" pitchFamily="34" charset="0"/>
                <a:cs typeface="Times New Roman" panose="02020603050405020304" pitchFamily="18" charset="0"/>
              </a:rPr>
              <a:t>aged white cheddar potato au gratin</a:t>
            </a:r>
          </a:p>
          <a:p>
            <a:r>
              <a:rPr lang="en-US" sz="1100" dirty="0">
                <a:latin typeface="Calibri" panose="020F0502020204030204" pitchFamily="34" charset="0"/>
                <a:ea typeface="Calibri" panose="020F0502020204030204" pitchFamily="34" charset="0"/>
                <a:cs typeface="Times New Roman" panose="02020603050405020304" pitchFamily="18" charset="0"/>
              </a:rPr>
              <a:t> </a:t>
            </a:r>
          </a:p>
          <a:p>
            <a:r>
              <a:rPr lang="en-US" sz="1100" b="1" dirty="0" smtClean="0">
                <a:latin typeface="Calibri" panose="020F0502020204030204" pitchFamily="34" charset="0"/>
                <a:ea typeface="Calibri" panose="020F0502020204030204" pitchFamily="34" charset="0"/>
                <a:cs typeface="Times New Roman" panose="02020603050405020304" pitchFamily="18" charset="0"/>
              </a:rPr>
              <a:t>Vegetables</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herb-roasted root vegetables</a:t>
            </a:r>
          </a:p>
          <a:p>
            <a:r>
              <a:rPr lang="en-US" sz="1100" dirty="0">
                <a:latin typeface="Calibri" panose="020F0502020204030204" pitchFamily="34" charset="0"/>
                <a:ea typeface="Calibri" panose="020F0502020204030204" pitchFamily="34" charset="0"/>
                <a:cs typeface="Times New Roman" panose="02020603050405020304" pitchFamily="18" charset="0"/>
              </a:rPr>
              <a:t>sautéed green beans with pearl onions</a:t>
            </a:r>
          </a:p>
          <a:p>
            <a:r>
              <a:rPr lang="en-US" sz="1100" dirty="0">
                <a:latin typeface="Calibri" panose="020F0502020204030204" pitchFamily="34" charset="0"/>
                <a:ea typeface="Calibri" panose="020F0502020204030204" pitchFamily="34" charset="0"/>
                <a:cs typeface="Times New Roman" panose="02020603050405020304" pitchFamily="18" charset="0"/>
              </a:rPr>
              <a:t>market vegetable ratatouille</a:t>
            </a:r>
          </a:p>
          <a:p>
            <a:r>
              <a:rPr lang="en-US" sz="1100" dirty="0">
                <a:latin typeface="Calibri" panose="020F0502020204030204" pitchFamily="34" charset="0"/>
                <a:ea typeface="Calibri" panose="020F0502020204030204" pitchFamily="34" charset="0"/>
                <a:cs typeface="Times New Roman" panose="02020603050405020304" pitchFamily="18" charset="0"/>
              </a:rPr>
              <a:t>roasted market beets and carrots</a:t>
            </a:r>
          </a:p>
          <a:p>
            <a:r>
              <a:rPr lang="en-US" sz="1100" dirty="0">
                <a:latin typeface="Calibri" panose="020F0502020204030204" pitchFamily="34" charset="0"/>
                <a:ea typeface="Calibri" panose="020F0502020204030204" pitchFamily="34" charset="0"/>
                <a:cs typeface="Times New Roman" panose="02020603050405020304" pitchFamily="18" charset="0"/>
              </a:rPr>
              <a:t>roasted jumbo asparagus and carrots</a:t>
            </a:r>
          </a:p>
          <a:p>
            <a:r>
              <a:rPr lang="en-US" sz="1100" dirty="0">
                <a:latin typeface="Calibri" panose="020F0502020204030204" pitchFamily="34" charset="0"/>
                <a:ea typeface="Calibri" panose="020F0502020204030204" pitchFamily="34" charset="0"/>
                <a:cs typeface="Times New Roman" panose="02020603050405020304" pitchFamily="18" charset="0"/>
              </a:rPr>
              <a:t>charred eggplant and </a:t>
            </a:r>
            <a:r>
              <a:rPr lang="en-US" sz="1100" dirty="0" smtClean="0">
                <a:latin typeface="Calibri" panose="020F0502020204030204" pitchFamily="34" charset="0"/>
                <a:ea typeface="Calibri" panose="020F0502020204030204" pitchFamily="34" charset="0"/>
                <a:cs typeface="Times New Roman" panose="02020603050405020304" pitchFamily="18" charset="0"/>
              </a:rPr>
              <a:t>zucchini</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$27 per person</a:t>
            </a:r>
          </a:p>
          <a:p>
            <a:endParaRPr lang="en-US" sz="11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add additional entrée $5 per person</a:t>
            </a:r>
          </a:p>
          <a:p>
            <a:r>
              <a:rPr lang="en-US" sz="1100" dirty="0">
                <a:latin typeface="Calibri" panose="020F0502020204030204" pitchFamily="34" charset="0"/>
                <a:ea typeface="Calibri" panose="020F0502020204030204" pitchFamily="34" charset="0"/>
                <a:cs typeface="Times New Roman" panose="02020603050405020304" pitchFamily="18" charset="0"/>
              </a:rPr>
              <a:t>add additional side or vegetable $3 per person</a:t>
            </a:r>
          </a:p>
          <a:p>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1" t="28396" r="53199" b="-1"/>
          <a:stretch/>
        </p:blipFill>
        <p:spPr>
          <a:xfrm>
            <a:off x="247651" y="825500"/>
            <a:ext cx="1860549" cy="388495"/>
          </a:xfrm>
          <a:prstGeom prst="rect">
            <a:avLst/>
          </a:prstGeom>
        </p:spPr>
      </p:pic>
      <p:sp>
        <p:nvSpPr>
          <p:cNvPr id="14" name="TextBox 13"/>
          <p:cNvSpPr txBox="1"/>
          <p:nvPr/>
        </p:nvSpPr>
        <p:spPr>
          <a:xfrm>
            <a:off x="6797842" y="9420732"/>
            <a:ext cx="517358" cy="276999"/>
          </a:xfrm>
          <a:prstGeom prst="rect">
            <a:avLst/>
          </a:prstGeom>
          <a:noFill/>
        </p:spPr>
        <p:txBody>
          <a:bodyPr wrap="square" rtlCol="0">
            <a:spAutoFit/>
          </a:bodyPr>
          <a:lstStyle/>
          <a:p>
            <a:pPr algn="ctr"/>
            <a:r>
              <a:rPr lang="en-US" sz="1200" dirty="0" smtClean="0">
                <a:latin typeface="Trebuchet MS" panose="020B0603020202020204" pitchFamily="34" charset="0"/>
              </a:rPr>
              <a:t>12</a:t>
            </a:r>
            <a:endParaRPr lang="en-US" sz="1200" dirty="0">
              <a:latin typeface="Trebuchet MS" panose="020B0603020202020204" pitchFamily="34" charset="0"/>
            </a:endParaRPr>
          </a:p>
        </p:txBody>
      </p:sp>
    </p:spTree>
    <p:extLst>
      <p:ext uri="{BB962C8B-B14F-4D97-AF65-F5344CB8AC3E}">
        <p14:creationId xmlns:p14="http://schemas.microsoft.com/office/powerpoint/2010/main" val="15140471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990600" y="1479550"/>
            <a:ext cx="5829300" cy="1107996"/>
          </a:xfrm>
          <a:prstGeom prst="rect">
            <a:avLst/>
          </a:prstGeom>
          <a:noFill/>
        </p:spPr>
        <p:txBody>
          <a:bodyPr wrap="square" rtlCol="0">
            <a:spAutoFit/>
          </a:bodyPr>
          <a:lstStyle/>
          <a:p>
            <a:pPr algn="ctr"/>
            <a:r>
              <a:rPr lang="en-US" sz="6600" spc="150" dirty="0" smtClean="0">
                <a:latin typeface="Gill Sans MT Ext Condensed Bold" panose="020B0902020104020203" pitchFamily="34" charset="0"/>
              </a:rPr>
              <a:t>WHAT ARE YOU</a:t>
            </a:r>
            <a:endParaRPr lang="en-US" sz="13800" spc="150" dirty="0">
              <a:latin typeface="Gill Sans MT Ext Condensed Bold" panose="020B0902020104020203" pitchFamily="34" charset="0"/>
            </a:endParaRPr>
          </a:p>
        </p:txBody>
      </p:sp>
      <p:sp>
        <p:nvSpPr>
          <p:cNvPr id="9" name="TextBox 8"/>
          <p:cNvSpPr txBox="1"/>
          <p:nvPr/>
        </p:nvSpPr>
        <p:spPr>
          <a:xfrm>
            <a:off x="990600" y="2279650"/>
            <a:ext cx="5829300" cy="1107996"/>
          </a:xfrm>
          <a:prstGeom prst="rect">
            <a:avLst/>
          </a:prstGeom>
          <a:noFill/>
        </p:spPr>
        <p:txBody>
          <a:bodyPr wrap="square" rtlCol="0">
            <a:spAutoFit/>
          </a:bodyPr>
          <a:lstStyle/>
          <a:p>
            <a:pPr algn="ctr"/>
            <a:r>
              <a:rPr lang="en-US" sz="6600" spc="150" dirty="0" smtClean="0">
                <a:latin typeface="Gill Sans MT Ext Condensed Bold" panose="020B0902020104020203" pitchFamily="34" charset="0"/>
              </a:rPr>
              <a:t>ENVISIONING?</a:t>
            </a:r>
            <a:endParaRPr lang="en-US" sz="13800" spc="150" dirty="0">
              <a:latin typeface="Gill Sans MT Ext Condensed Bold" panose="020B0902020104020203" pitchFamily="34" charset="0"/>
            </a:endParaRPr>
          </a:p>
        </p:txBody>
      </p:sp>
      <p:sp>
        <p:nvSpPr>
          <p:cNvPr id="10" name="TextBox 9"/>
          <p:cNvSpPr txBox="1"/>
          <p:nvPr/>
        </p:nvSpPr>
        <p:spPr>
          <a:xfrm>
            <a:off x="901700" y="3729077"/>
            <a:ext cx="5956300" cy="3416320"/>
          </a:xfrm>
          <a:prstGeom prst="rect">
            <a:avLst/>
          </a:prstGeom>
          <a:noFill/>
        </p:spPr>
        <p:txBody>
          <a:bodyPr wrap="square" rtlCol="0">
            <a:spAutoFit/>
          </a:bodyPr>
          <a:lstStyle/>
          <a:p>
            <a:r>
              <a:rPr lang="en-US" sz="1200" dirty="0">
                <a:latin typeface="Trebuchet MS" panose="020B0603020202020204" pitchFamily="34" charset="0"/>
              </a:rPr>
              <a:t>An elegant banquet for VIP </a:t>
            </a:r>
            <a:r>
              <a:rPr lang="en-US" sz="1200" dirty="0" smtClean="0">
                <a:latin typeface="Trebuchet MS" panose="020B0603020202020204" pitchFamily="34" charset="0"/>
              </a:rPr>
              <a:t>clients </a:t>
            </a:r>
            <a:r>
              <a:rPr lang="en-US" sz="1200" dirty="0">
                <a:latin typeface="Trebuchet MS" panose="020B0603020202020204" pitchFamily="34" charset="0"/>
              </a:rPr>
              <a:t>or </a:t>
            </a:r>
            <a:r>
              <a:rPr lang="en-US" sz="1200" dirty="0" smtClean="0">
                <a:latin typeface="Trebuchet MS" panose="020B0603020202020204" pitchFamily="34" charset="0"/>
              </a:rPr>
              <a:t>alumni? </a:t>
            </a:r>
            <a:r>
              <a:rPr lang="en-US" sz="1200" dirty="0">
                <a:latin typeface="Trebuchet MS" panose="020B0603020202020204" pitchFamily="34" charset="0"/>
              </a:rPr>
              <a:t>Tasty (and nutritious) boxed lunches for a </a:t>
            </a:r>
            <a:r>
              <a:rPr lang="en-US" sz="1200" dirty="0" smtClean="0">
                <a:latin typeface="Trebuchet MS" panose="020B0603020202020204" pitchFamily="34" charset="0"/>
              </a:rPr>
              <a:t>meeting </a:t>
            </a:r>
            <a:r>
              <a:rPr lang="en-US" sz="1200" dirty="0">
                <a:latin typeface="Trebuchet MS" panose="020B0603020202020204" pitchFamily="34" charset="0"/>
              </a:rPr>
              <a:t>or </a:t>
            </a:r>
            <a:r>
              <a:rPr lang="en-US" sz="1200" dirty="0" smtClean="0">
                <a:latin typeface="Trebuchet MS" panose="020B0603020202020204" pitchFamily="34" charset="0"/>
              </a:rPr>
              <a:t>seminar? </a:t>
            </a:r>
            <a:r>
              <a:rPr lang="en-US" sz="1200" dirty="0">
                <a:latin typeface="Trebuchet MS" panose="020B0603020202020204" pitchFamily="34" charset="0"/>
              </a:rPr>
              <a:t>A fun </a:t>
            </a:r>
            <a:r>
              <a:rPr lang="en-US" sz="1200" dirty="0" smtClean="0">
                <a:latin typeface="Trebuchet MS" panose="020B0603020202020204" pitchFamily="34" charset="0"/>
              </a:rPr>
              <a:t>team-building </a:t>
            </a:r>
            <a:r>
              <a:rPr lang="en-US" sz="1200" dirty="0">
                <a:latin typeface="Trebuchet MS" panose="020B0603020202020204" pitchFamily="34" charset="0"/>
              </a:rPr>
              <a:t>or </a:t>
            </a:r>
            <a:r>
              <a:rPr lang="en-US" sz="1200" dirty="0" smtClean="0">
                <a:latin typeface="Trebuchet MS" panose="020B0603020202020204" pitchFamily="34" charset="0"/>
              </a:rPr>
              <a:t>backyard barbecue</a:t>
            </a:r>
            <a:r>
              <a:rPr lang="en-US" sz="1200" dirty="0">
                <a:latin typeface="Trebuchet MS" panose="020B0603020202020204" pitchFamily="34" charset="0"/>
              </a:rPr>
              <a:t>? Whatever your vision is, we’re here for you. With 30 years of experience as caterers and event professionals, we </a:t>
            </a:r>
            <a:r>
              <a:rPr lang="en-US" sz="1200" dirty="0" smtClean="0">
                <a:latin typeface="Trebuchet MS" panose="020B0603020202020204" pitchFamily="34" charset="0"/>
              </a:rPr>
              <a:t>delight in </a:t>
            </a:r>
            <a:r>
              <a:rPr lang="en-US" sz="1200" dirty="0">
                <a:latin typeface="Trebuchet MS" panose="020B0603020202020204" pitchFamily="34" charset="0"/>
              </a:rPr>
              <a:t>attending to the details of your event — whether it’s big or small. </a:t>
            </a:r>
            <a:br>
              <a:rPr lang="en-US" sz="1200" dirty="0">
                <a:latin typeface="Trebuchet MS" panose="020B0603020202020204" pitchFamily="34" charset="0"/>
              </a:rPr>
            </a:br>
            <a:r>
              <a:rPr lang="en-US" sz="1200" dirty="0">
                <a:latin typeface="Trebuchet MS" panose="020B0603020202020204" pitchFamily="34" charset="0"/>
              </a:rPr>
              <a:t/>
            </a:r>
            <a:br>
              <a:rPr lang="en-US" sz="1200" dirty="0">
                <a:latin typeface="Trebuchet MS" panose="020B0603020202020204" pitchFamily="34" charset="0"/>
              </a:rPr>
            </a:br>
            <a:r>
              <a:rPr lang="en-US" sz="1200" dirty="0">
                <a:latin typeface="Trebuchet MS" panose="020B0603020202020204" pitchFamily="34" charset="0"/>
              </a:rPr>
              <a:t>Our flexible, seasonally inspired catering menus are just the start. Have a big event on the horizon? Your Bon Appétit </a:t>
            </a:r>
            <a:r>
              <a:rPr lang="en-US" sz="1200" dirty="0" smtClean="0">
                <a:latin typeface="Trebuchet MS" panose="020B0603020202020204" pitchFamily="34" charset="0"/>
              </a:rPr>
              <a:t>chef will </a:t>
            </a:r>
            <a:r>
              <a:rPr lang="en-US" sz="1200" dirty="0">
                <a:latin typeface="Trebuchet MS" panose="020B0603020202020204" pitchFamily="34" charset="0"/>
              </a:rPr>
              <a:t>collaborate with you to create a custom menu that fits the style of your event and the tastes of your guests. As is the case with all of the food </a:t>
            </a:r>
            <a:r>
              <a:rPr lang="en-US" sz="1200" dirty="0" smtClean="0">
                <a:latin typeface="Trebuchet MS" panose="020B0603020202020204" pitchFamily="34" charset="0"/>
              </a:rPr>
              <a:t>we </a:t>
            </a:r>
            <a:r>
              <a:rPr lang="en-US" sz="1200" dirty="0">
                <a:latin typeface="Trebuchet MS" panose="020B0603020202020204" pitchFamily="34" charset="0"/>
              </a:rPr>
              <a:t>cook at </a:t>
            </a:r>
            <a:r>
              <a:rPr lang="en-US" sz="1200" dirty="0" smtClean="0">
                <a:latin typeface="Trebuchet MS" panose="020B0603020202020204" pitchFamily="34" charset="0"/>
              </a:rPr>
              <a:t>Wesleyan University, </a:t>
            </a:r>
            <a:r>
              <a:rPr lang="en-US" sz="1200" dirty="0">
                <a:latin typeface="Trebuchet MS" panose="020B0603020202020204" pitchFamily="34" charset="0"/>
              </a:rPr>
              <a:t>our catered meals are always made from scratch with ingredients inspired by the season, many of which are sourced locally. </a:t>
            </a:r>
            <a:br>
              <a:rPr lang="en-US" sz="1200" dirty="0">
                <a:latin typeface="Trebuchet MS" panose="020B0603020202020204" pitchFamily="34" charset="0"/>
              </a:rPr>
            </a:br>
            <a:r>
              <a:rPr lang="en-US" sz="1200" dirty="0">
                <a:latin typeface="Trebuchet MS" panose="020B0603020202020204" pitchFamily="34" charset="0"/>
              </a:rPr>
              <a:t/>
            </a:r>
            <a:br>
              <a:rPr lang="en-US" sz="1200" dirty="0">
                <a:latin typeface="Trebuchet MS" panose="020B0603020202020204" pitchFamily="34" charset="0"/>
              </a:rPr>
            </a:br>
            <a:r>
              <a:rPr lang="en-US" sz="1200" dirty="0">
                <a:latin typeface="Trebuchet MS" panose="020B0603020202020204" pitchFamily="34" charset="0"/>
              </a:rPr>
              <a:t>But, our commitment to you doesn’t stop with the food. Our events team offers creative planning services to help you make your vision come to life. On the day of your event, they’ll be right there with you to ensure that everything from </a:t>
            </a:r>
            <a:r>
              <a:rPr lang="en-US" sz="1200" dirty="0" smtClean="0">
                <a:latin typeface="Trebuchet MS" panose="020B0603020202020204" pitchFamily="34" charset="0"/>
              </a:rPr>
              <a:t>decor </a:t>
            </a:r>
            <a:r>
              <a:rPr lang="en-US" sz="1200" dirty="0">
                <a:latin typeface="Trebuchet MS" panose="020B0603020202020204" pitchFamily="34" charset="0"/>
              </a:rPr>
              <a:t>and setup to service and event flow are thoughtfully and professionally executed.  </a:t>
            </a:r>
          </a:p>
          <a:p>
            <a:pPr algn="just"/>
            <a:r>
              <a:rPr lang="en-US" sz="1200" dirty="0" smtClean="0">
                <a:latin typeface="Agenda" panose="02000603040000020004" pitchFamily="2" charset="0"/>
              </a:rPr>
              <a:t> </a:t>
            </a: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08322" y="8781649"/>
            <a:ext cx="1574803" cy="699300"/>
          </a:xfrm>
          <a:prstGeom prst="rect">
            <a:avLst/>
          </a:prstGeom>
        </p:spPr>
      </p:pic>
      <p:pic>
        <p:nvPicPr>
          <p:cNvPr id="2" name="Picture 1"/>
          <p:cNvPicPr>
            <a:picLocks noChangeAspect="1"/>
          </p:cNvPicPr>
          <p:nvPr/>
        </p:nvPicPr>
        <p:blipFill rotWithShape="1">
          <a:blip r:embed="rId4" cstate="print">
            <a:extLst>
              <a:ext uri="{28A0092B-C50C-407E-A947-70E740481C1C}">
                <a14:useLocalDpi xmlns:a14="http://schemas.microsoft.com/office/drawing/2010/main" val="0"/>
              </a:ext>
            </a:extLst>
          </a:blip>
          <a:srcRect l="1" r="-2576"/>
          <a:stretch/>
        </p:blipFill>
        <p:spPr>
          <a:xfrm>
            <a:off x="546100" y="2944484"/>
            <a:ext cx="6819900" cy="874395"/>
          </a:xfrm>
          <a:prstGeom prst="rect">
            <a:avLst/>
          </a:prstGeom>
        </p:spPr>
      </p:pic>
      <p:sp>
        <p:nvSpPr>
          <p:cNvPr id="8" name="Rectangle 7"/>
          <p:cNvSpPr/>
          <p:nvPr/>
        </p:nvSpPr>
        <p:spPr>
          <a:xfrm>
            <a:off x="495300" y="457200"/>
            <a:ext cx="6819900" cy="9144000"/>
          </a:xfrm>
          <a:prstGeom prst="rect">
            <a:avLst/>
          </a:prstGeom>
          <a:noFill/>
          <a:ln w="1968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408041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400050" y="1050150"/>
            <a:ext cx="6819900" cy="261610"/>
          </a:xfrm>
          <a:prstGeom prst="rect">
            <a:avLst/>
          </a:prstGeom>
          <a:noFill/>
        </p:spPr>
        <p:txBody>
          <a:bodyPr wrap="square" rtlCol="0">
            <a:spAutoFit/>
          </a:bodyPr>
          <a:lstStyle/>
          <a:p>
            <a:r>
              <a:rPr lang="en-US" sz="1100" dirty="0" smtClean="0">
                <a:latin typeface="Trebuchet MS" panose="020B0603020202020204" pitchFamily="34" charset="0"/>
              </a:rPr>
              <a:t>Please inquire regarding our 23’-34’ menu</a:t>
            </a:r>
            <a:endParaRPr lang="en-US" sz="1100" dirty="0">
              <a:latin typeface="Trebuchet MS" panose="020B0603020202020204" pitchFamily="34" charset="0"/>
            </a:endParaRPr>
          </a:p>
        </p:txBody>
      </p:sp>
      <p:sp>
        <p:nvSpPr>
          <p:cNvPr id="4" name="TextBox 3"/>
          <p:cNvSpPr txBox="1"/>
          <p:nvPr/>
        </p:nvSpPr>
        <p:spPr>
          <a:xfrm>
            <a:off x="393700" y="330200"/>
            <a:ext cx="3390900" cy="584775"/>
          </a:xfrm>
          <a:prstGeom prst="rect">
            <a:avLst/>
          </a:prstGeom>
          <a:noFill/>
        </p:spPr>
        <p:txBody>
          <a:bodyPr wrap="square" rtlCol="0">
            <a:spAutoFit/>
          </a:bodyPr>
          <a:lstStyle/>
          <a:p>
            <a:r>
              <a:rPr lang="en-US" sz="3200" spc="50" dirty="0">
                <a:latin typeface="Gill Sans MT Ext Condensed Bold" panose="020B0902020104020203" pitchFamily="34" charset="0"/>
              </a:rPr>
              <a:t> </a:t>
            </a:r>
            <a:r>
              <a:rPr lang="en-US" sz="3200" spc="50" dirty="0" smtClean="0">
                <a:latin typeface="Gill Sans MT Ext Condensed Bold" panose="020B0902020104020203" pitchFamily="34" charset="0"/>
              </a:rPr>
              <a:t>PLATED DINNER SELECTIONS</a:t>
            </a:r>
            <a:endParaRPr lang="en-US" sz="3200" spc="50" dirty="0">
              <a:latin typeface="Gill Sans MT Ext Condensed Bold" panose="020B0902020104020203" pitchFamily="34" charset="0"/>
            </a:endParaRPr>
          </a:p>
        </p:txBody>
      </p:sp>
      <p:sp>
        <p:nvSpPr>
          <p:cNvPr id="5" name="TextBox 4"/>
          <p:cNvSpPr txBox="1"/>
          <p:nvPr/>
        </p:nvSpPr>
        <p:spPr>
          <a:xfrm>
            <a:off x="393700" y="1409700"/>
            <a:ext cx="6921500" cy="477054"/>
          </a:xfrm>
          <a:prstGeom prst="rect">
            <a:avLst/>
          </a:prstGeom>
          <a:noFill/>
        </p:spPr>
        <p:txBody>
          <a:bodyPr wrap="square" rtlCol="0">
            <a:spAutoFit/>
          </a:bodyPr>
          <a:lstStyle/>
          <a:p>
            <a:r>
              <a:rPr lang="en-US"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p>
          <a:p>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1" t="28396" r="53199" b="-1"/>
          <a:stretch/>
        </p:blipFill>
        <p:spPr>
          <a:xfrm>
            <a:off x="247651" y="825500"/>
            <a:ext cx="1860549" cy="388495"/>
          </a:xfrm>
          <a:prstGeom prst="rect">
            <a:avLst/>
          </a:prstGeom>
        </p:spPr>
      </p:pic>
      <p:sp>
        <p:nvSpPr>
          <p:cNvPr id="14" name="TextBox 13"/>
          <p:cNvSpPr txBox="1"/>
          <p:nvPr/>
        </p:nvSpPr>
        <p:spPr>
          <a:xfrm>
            <a:off x="6797842" y="9420732"/>
            <a:ext cx="517358" cy="276999"/>
          </a:xfrm>
          <a:prstGeom prst="rect">
            <a:avLst/>
          </a:prstGeom>
          <a:noFill/>
        </p:spPr>
        <p:txBody>
          <a:bodyPr wrap="square" rtlCol="0">
            <a:spAutoFit/>
          </a:bodyPr>
          <a:lstStyle/>
          <a:p>
            <a:pPr algn="ctr"/>
            <a:r>
              <a:rPr lang="en-US" sz="1200" dirty="0" smtClean="0">
                <a:latin typeface="Trebuchet MS" panose="020B0603020202020204" pitchFamily="34" charset="0"/>
              </a:rPr>
              <a:t>13</a:t>
            </a:r>
            <a:endParaRPr lang="en-US" sz="1200" dirty="0">
              <a:latin typeface="Trebuchet MS" panose="020B0603020202020204" pitchFamily="34" charset="0"/>
            </a:endParaRPr>
          </a:p>
        </p:txBody>
      </p:sp>
    </p:spTree>
    <p:extLst>
      <p:ext uri="{BB962C8B-B14F-4D97-AF65-F5344CB8AC3E}">
        <p14:creationId xmlns:p14="http://schemas.microsoft.com/office/powerpoint/2010/main" val="32840750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700" y="330200"/>
            <a:ext cx="3390900" cy="584775"/>
          </a:xfrm>
          <a:prstGeom prst="rect">
            <a:avLst/>
          </a:prstGeom>
          <a:noFill/>
        </p:spPr>
        <p:txBody>
          <a:bodyPr wrap="square" rtlCol="0">
            <a:spAutoFit/>
          </a:bodyPr>
          <a:lstStyle/>
          <a:p>
            <a:r>
              <a:rPr lang="en-US" sz="3200" spc="50" dirty="0" smtClean="0">
                <a:latin typeface="Gill Sans MT Ext Condensed Bold" panose="020B0902020104020203" pitchFamily="34" charset="0"/>
              </a:rPr>
              <a:t>DESSERT</a:t>
            </a:r>
            <a:endParaRPr lang="en-US" sz="3200" spc="50" dirty="0">
              <a:latin typeface="Gill Sans MT Ext Condensed Bold" panose="020B0902020104020203" pitchFamily="34" charset="0"/>
            </a:endParaRPr>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1" r="71089"/>
          <a:stretch/>
        </p:blipFill>
        <p:spPr>
          <a:xfrm>
            <a:off x="247651" y="671443"/>
            <a:ext cx="1149349" cy="542552"/>
          </a:xfrm>
          <a:prstGeom prst="rect">
            <a:avLst/>
          </a:prstGeom>
        </p:spPr>
      </p:pic>
      <p:sp>
        <p:nvSpPr>
          <p:cNvPr id="9" name="TextBox 8"/>
          <p:cNvSpPr txBox="1"/>
          <p:nvPr/>
        </p:nvSpPr>
        <p:spPr>
          <a:xfrm>
            <a:off x="393700" y="1060450"/>
            <a:ext cx="6921500" cy="7909858"/>
          </a:xfrm>
          <a:prstGeom prst="rect">
            <a:avLst/>
          </a:prstGeom>
          <a:noFill/>
        </p:spPr>
        <p:txBody>
          <a:bodyPr wrap="square" rtlCol="0">
            <a:spAutoFit/>
          </a:bodyPr>
          <a:lstStyle/>
          <a:p>
            <a:r>
              <a:rPr lang="en-US" sz="1100" b="1" dirty="0" smtClean="0">
                <a:latin typeface="Calibri" panose="020F0502020204030204" pitchFamily="34" charset="0"/>
                <a:ea typeface="Calibri" panose="020F0502020204030204" pitchFamily="34" charset="0"/>
                <a:cs typeface="Times New Roman" panose="02020603050405020304" pitchFamily="18" charset="0"/>
              </a:rPr>
              <a:t>Cookie jar</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chocolate chip, oatmeal, peanut butter-macadamia nut, and sugar </a:t>
            </a:r>
            <a:r>
              <a:rPr lang="en-US" sz="1100" dirty="0" smtClean="0">
                <a:latin typeface="Calibri" panose="020F0502020204030204" pitchFamily="34" charset="0"/>
                <a:ea typeface="Calibri" panose="020F0502020204030204" pitchFamily="34" charset="0"/>
                <a:cs typeface="Times New Roman" panose="02020603050405020304" pitchFamily="18" charset="0"/>
              </a:rPr>
              <a:t>cookies</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$12 per dozen</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 </a:t>
            </a:r>
          </a:p>
          <a:p>
            <a:r>
              <a:rPr lang="en-US" sz="1100" b="1" dirty="0" smtClean="0">
                <a:latin typeface="Calibri" panose="020F0502020204030204" pitchFamily="34" charset="0"/>
                <a:ea typeface="Calibri" panose="020F0502020204030204" pitchFamily="34" charset="0"/>
                <a:cs typeface="Times New Roman" panose="02020603050405020304" pitchFamily="18" charset="0"/>
              </a:rPr>
              <a:t>Bar retreat </a:t>
            </a:r>
            <a:r>
              <a:rPr lang="en-US" sz="1100" dirty="0" smtClean="0">
                <a:latin typeface="Calibri" panose="020F0502020204030204" pitchFamily="34" charset="0"/>
                <a:ea typeface="Calibri" panose="020F0502020204030204" pitchFamily="34" charset="0"/>
                <a:cs typeface="Times New Roman" panose="02020603050405020304" pitchFamily="18" charset="0"/>
              </a:rPr>
              <a:t>assorted </a:t>
            </a:r>
            <a:r>
              <a:rPr lang="en-US" sz="1100" dirty="0">
                <a:latin typeface="Calibri" panose="020F0502020204030204" pitchFamily="34" charset="0"/>
                <a:ea typeface="Calibri" panose="020F0502020204030204" pitchFamily="34" charset="0"/>
                <a:cs typeface="Times New Roman" panose="02020603050405020304" pitchFamily="18" charset="0"/>
              </a:rPr>
              <a:t>lemon, chocolate chip, blondies, rocky road, pecan, and coconut bars</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$14 </a:t>
            </a:r>
            <a:r>
              <a:rPr lang="en-US" sz="1100" dirty="0">
                <a:latin typeface="Calibri" panose="020F0502020204030204" pitchFamily="34" charset="0"/>
                <a:ea typeface="Calibri" panose="020F0502020204030204" pitchFamily="34" charset="0"/>
                <a:cs typeface="Times New Roman" panose="02020603050405020304" pitchFamily="18" charset="0"/>
              </a:rPr>
              <a:t>per dozen </a:t>
            </a:r>
            <a:endParaRPr lang="en-US" sz="1100" dirty="0" smtClean="0">
              <a:latin typeface="Calibri" panose="020F0502020204030204" pitchFamily="34" charset="0"/>
              <a:ea typeface="Calibri" panose="020F0502020204030204" pitchFamily="34" charset="0"/>
              <a:cs typeface="Times New Roman" panose="02020603050405020304" pitchFamily="18" charset="0"/>
            </a:endParaRPr>
          </a:p>
          <a:p>
            <a:endParaRPr lang="en-US" sz="1100" dirty="0">
              <a:latin typeface="Calibri" panose="020F0502020204030204" pitchFamily="34" charset="0"/>
              <a:ea typeface="Calibri" panose="020F0502020204030204" pitchFamily="34" charset="0"/>
              <a:cs typeface="Times New Roman" panose="02020603050405020304" pitchFamily="18" charset="0"/>
            </a:endParaRPr>
          </a:p>
          <a:p>
            <a:r>
              <a:rPr lang="en-US" sz="1100" b="1" dirty="0" smtClean="0">
                <a:latin typeface="Calibri" panose="020F0502020204030204" pitchFamily="34" charset="0"/>
                <a:ea typeface="Calibri" panose="020F0502020204030204" pitchFamily="34" charset="0"/>
                <a:cs typeface="Times New Roman" panose="02020603050405020304" pitchFamily="18" charset="0"/>
              </a:rPr>
              <a:t>All things chocolate</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chocolate brownies, chocolate diamonds, double-chocolate cookies, and chocolate chip cookies</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$18 </a:t>
            </a:r>
            <a:r>
              <a:rPr lang="en-US" sz="1100" dirty="0">
                <a:latin typeface="Calibri" panose="020F0502020204030204" pitchFamily="34" charset="0"/>
                <a:ea typeface="Calibri" panose="020F0502020204030204" pitchFamily="34" charset="0"/>
                <a:cs typeface="Times New Roman" panose="02020603050405020304" pitchFamily="18" charset="0"/>
              </a:rPr>
              <a:t>per dozen </a:t>
            </a:r>
            <a:endParaRPr lang="en-US" sz="1100" dirty="0" smtClean="0">
              <a:latin typeface="Calibri" panose="020F0502020204030204" pitchFamily="34" charset="0"/>
              <a:ea typeface="Calibri" panose="020F0502020204030204" pitchFamily="34" charset="0"/>
              <a:cs typeface="Times New Roman" panose="02020603050405020304" pitchFamily="18" charset="0"/>
            </a:endParaRPr>
          </a:p>
          <a:p>
            <a:endParaRPr lang="en-US" sz="1100" dirty="0">
              <a:latin typeface="Calibri" panose="020F0502020204030204" pitchFamily="34" charset="0"/>
              <a:ea typeface="Calibri" panose="020F0502020204030204" pitchFamily="34" charset="0"/>
              <a:cs typeface="Times New Roman" panose="02020603050405020304" pitchFamily="18" charset="0"/>
            </a:endParaRPr>
          </a:p>
          <a:p>
            <a:r>
              <a:rPr lang="en-US" sz="1100" b="1" dirty="0" smtClean="0">
                <a:latin typeface="Calibri" panose="020F0502020204030204" pitchFamily="34" charset="0"/>
                <a:ea typeface="Calibri" panose="020F0502020204030204" pitchFamily="34" charset="0"/>
                <a:cs typeface="Times New Roman" panose="02020603050405020304" pitchFamily="18" charset="0"/>
              </a:rPr>
              <a:t>Petit sweets</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miniature éclairs, opera cakes, lemon tarts, fresh fruit tarts, and cream puffs</a:t>
            </a:r>
          </a:p>
          <a:p>
            <a:r>
              <a:rPr lang="en-US" sz="1100" dirty="0">
                <a:latin typeface="Calibri" panose="020F0502020204030204" pitchFamily="34" charset="0"/>
                <a:ea typeface="Calibri" panose="020F0502020204030204" pitchFamily="34" charset="0"/>
                <a:cs typeface="Times New Roman" panose="02020603050405020304" pitchFamily="18" charset="0"/>
              </a:rPr>
              <a:t> </a:t>
            </a:r>
            <a:r>
              <a:rPr lang="en-US" sz="1100" dirty="0" smtClean="0">
                <a:latin typeface="Calibri" panose="020F0502020204030204" pitchFamily="34" charset="0"/>
                <a:ea typeface="Calibri" panose="020F0502020204030204" pitchFamily="34" charset="0"/>
                <a:cs typeface="Times New Roman" panose="02020603050405020304" pitchFamily="18" charset="0"/>
              </a:rPr>
              <a:t>$24 </a:t>
            </a:r>
            <a:r>
              <a:rPr lang="en-US" sz="1100" dirty="0">
                <a:latin typeface="Calibri" panose="020F0502020204030204" pitchFamily="34" charset="0"/>
                <a:ea typeface="Calibri" panose="020F0502020204030204" pitchFamily="34" charset="0"/>
                <a:cs typeface="Times New Roman" panose="02020603050405020304" pitchFamily="18" charset="0"/>
              </a:rPr>
              <a:t>per dozen </a:t>
            </a:r>
          </a:p>
          <a:p>
            <a:endParaRPr lang="en-US" sz="1100" dirty="0">
              <a:latin typeface="Calibri" panose="020F0502020204030204" pitchFamily="34" charset="0"/>
              <a:ea typeface="Calibri" panose="020F0502020204030204" pitchFamily="34" charset="0"/>
              <a:cs typeface="Times New Roman" panose="02020603050405020304" pitchFamily="18" charset="0"/>
            </a:endParaRPr>
          </a:p>
          <a:p>
            <a:r>
              <a:rPr lang="en-US" sz="1100" b="1" dirty="0"/>
              <a:t>Mini donut skewers</a:t>
            </a:r>
          </a:p>
          <a:p>
            <a:r>
              <a:rPr lang="en-US" sz="1100" dirty="0"/>
              <a:t>Select a donut type and dip:</a:t>
            </a:r>
          </a:p>
          <a:p>
            <a:r>
              <a:rPr lang="en-US" sz="1100" dirty="0"/>
              <a:t>sugar, chocolate or cinnamon sugar</a:t>
            </a:r>
          </a:p>
          <a:p>
            <a:r>
              <a:rPr lang="en-US" sz="1100" dirty="0"/>
              <a:t>caramel, strawberry or spiced chocolate</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$4 per person</a:t>
            </a:r>
            <a:r>
              <a:rPr lang="en-US" sz="1100" dirty="0">
                <a:latin typeface="Calibri" panose="020F0502020204030204" pitchFamily="34" charset="0"/>
                <a:ea typeface="Calibri" panose="020F0502020204030204" pitchFamily="34" charset="0"/>
                <a:cs typeface="Times New Roman" panose="02020603050405020304" pitchFamily="18" charset="0"/>
              </a:rPr>
              <a:t> </a:t>
            </a:r>
            <a:endParaRPr lang="en-US" sz="1100" dirty="0" smtClean="0">
              <a:latin typeface="Calibri" panose="020F0502020204030204" pitchFamily="34" charset="0"/>
              <a:ea typeface="Calibri" panose="020F0502020204030204" pitchFamily="34" charset="0"/>
              <a:cs typeface="Times New Roman" panose="02020603050405020304" pitchFamily="18" charset="0"/>
            </a:endParaRPr>
          </a:p>
          <a:p>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b="1" dirty="0" smtClean="0">
                <a:latin typeface="Calibri" panose="020F0502020204030204" pitchFamily="34" charset="0"/>
                <a:ea typeface="Calibri" panose="020F0502020204030204" pitchFamily="34" charset="0"/>
                <a:cs typeface="Times New Roman" panose="02020603050405020304" pitchFamily="18" charset="0"/>
              </a:rPr>
              <a:t>Sundae Bar</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chocolate, strawberry, and vanilla ice creams</a:t>
            </a:r>
          </a:p>
          <a:p>
            <a:r>
              <a:rPr lang="en-US" sz="1100" dirty="0">
                <a:latin typeface="Calibri" panose="020F0502020204030204" pitchFamily="34" charset="0"/>
                <a:ea typeface="Calibri" panose="020F0502020204030204" pitchFamily="34" charset="0"/>
                <a:cs typeface="Times New Roman" panose="02020603050405020304" pitchFamily="18" charset="0"/>
              </a:rPr>
              <a:t>marshmallows, strawberries, M&amp;Ms, crushed </a:t>
            </a:r>
            <a:r>
              <a:rPr lang="en-US" sz="1100" dirty="0" err="1">
                <a:latin typeface="Calibri" panose="020F0502020204030204" pitchFamily="34" charset="0"/>
                <a:ea typeface="Calibri" panose="020F0502020204030204" pitchFamily="34" charset="0"/>
                <a:cs typeface="Times New Roman" panose="02020603050405020304" pitchFamily="18" charset="0"/>
              </a:rPr>
              <a:t>oreos</a:t>
            </a:r>
            <a:r>
              <a:rPr lang="en-US" sz="1100" dirty="0">
                <a:latin typeface="Calibri" panose="020F0502020204030204" pitchFamily="34" charset="0"/>
                <a:ea typeface="Calibri" panose="020F0502020204030204" pitchFamily="34" charset="0"/>
                <a:cs typeface="Times New Roman" panose="02020603050405020304" pitchFamily="18" charset="0"/>
              </a:rPr>
              <a:t>, toasted almonds, honey-roasted peanuts, caramel sauce, hot fudge, butterscotch, maraschino cherries, and whipped </a:t>
            </a:r>
            <a:r>
              <a:rPr lang="en-US" sz="1100" dirty="0" smtClean="0">
                <a:latin typeface="Calibri" panose="020F0502020204030204" pitchFamily="34" charset="0"/>
                <a:ea typeface="Calibri" panose="020F0502020204030204" pitchFamily="34" charset="0"/>
                <a:cs typeface="Times New Roman" panose="02020603050405020304" pitchFamily="18" charset="0"/>
              </a:rPr>
              <a:t>cream</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$6 per person</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 </a:t>
            </a:r>
          </a:p>
          <a:p>
            <a:r>
              <a:rPr lang="en-US" sz="1100" b="1" dirty="0" smtClean="0">
                <a:latin typeface="Calibri" panose="020F0502020204030204" pitchFamily="34" charset="0"/>
                <a:ea typeface="Calibri" panose="020F0502020204030204" pitchFamily="34" charset="0"/>
                <a:cs typeface="Times New Roman" panose="02020603050405020304" pitchFamily="18" charset="0"/>
              </a:rPr>
              <a:t>Pies</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key lime, banana cream, chocolate pecan, chocolate, apple or peach</a:t>
            </a:r>
          </a:p>
          <a:p>
            <a:r>
              <a:rPr lang="en-US" sz="1100" dirty="0">
                <a:latin typeface="Calibri" panose="020F0502020204030204" pitchFamily="34" charset="0"/>
                <a:ea typeface="Calibri" panose="020F0502020204030204" pitchFamily="34" charset="0"/>
                <a:cs typeface="Times New Roman" panose="02020603050405020304" pitchFamily="18" charset="0"/>
              </a:rPr>
              <a:t>(Each pie serves eight; additional options available upon request</a:t>
            </a:r>
            <a:r>
              <a:rPr lang="en-US" sz="1100" dirty="0" smtClean="0">
                <a:latin typeface="Calibri" panose="020F0502020204030204" pitchFamily="34" charset="0"/>
                <a:ea typeface="Calibri" panose="020F0502020204030204" pitchFamily="34" charset="0"/>
                <a:cs typeface="Times New Roman" panose="02020603050405020304" pitchFamily="18" charset="0"/>
              </a:rPr>
              <a:t>)</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$20 per</a:t>
            </a:r>
          </a:p>
          <a:p>
            <a:endParaRPr lang="en-US" sz="1100" dirty="0">
              <a:latin typeface="Calibri" panose="020F0502020204030204" pitchFamily="34" charset="0"/>
              <a:ea typeface="Calibri" panose="020F0502020204030204" pitchFamily="34" charset="0"/>
              <a:cs typeface="Times New Roman" panose="02020603050405020304" pitchFamily="18" charset="0"/>
            </a:endParaRPr>
          </a:p>
          <a:p>
            <a:r>
              <a:rPr lang="en-US" sz="1100" b="1" dirty="0" smtClean="0">
                <a:latin typeface="Calibri" panose="020F0502020204030204" pitchFamily="34" charset="0"/>
                <a:ea typeface="Calibri" panose="020F0502020204030204" pitchFamily="34" charset="0"/>
                <a:cs typeface="Times New Roman" panose="02020603050405020304" pitchFamily="18" charset="0"/>
              </a:rPr>
              <a:t>Cupcakes</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red velvet, mint chocolate chip, lemon, double chocolate with sea salt, carrot, peanut butter, or </a:t>
            </a:r>
            <a:r>
              <a:rPr lang="en-US" sz="1100" dirty="0" err="1">
                <a:latin typeface="Calibri" panose="020F0502020204030204" pitchFamily="34" charset="0"/>
                <a:ea typeface="Calibri" panose="020F0502020204030204" pitchFamily="34" charset="0"/>
                <a:cs typeface="Times New Roman" panose="02020603050405020304" pitchFamily="18" charset="0"/>
              </a:rPr>
              <a:t>oreo</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(additional options available upon request</a:t>
            </a:r>
            <a:r>
              <a:rPr lang="en-US" sz="1100" dirty="0" smtClean="0">
                <a:latin typeface="Calibri" panose="020F0502020204030204" pitchFamily="34" charset="0"/>
                <a:ea typeface="Calibri" panose="020F0502020204030204" pitchFamily="34" charset="0"/>
                <a:cs typeface="Times New Roman" panose="02020603050405020304" pitchFamily="18" charset="0"/>
              </a:rPr>
              <a:t>)</a:t>
            </a:r>
          </a:p>
          <a:p>
            <a:r>
              <a:rPr lang="en-US" sz="1100" dirty="0">
                <a:latin typeface="Calibri" panose="020F0502020204030204" pitchFamily="34" charset="0"/>
                <a:ea typeface="Calibri" panose="020F0502020204030204" pitchFamily="34" charset="0"/>
                <a:cs typeface="Times New Roman" panose="02020603050405020304" pitchFamily="18" charset="0"/>
              </a:rPr>
              <a:t>$24 per </a:t>
            </a:r>
            <a:r>
              <a:rPr lang="en-US" sz="1100" dirty="0" smtClean="0">
                <a:latin typeface="Calibri" panose="020F0502020204030204" pitchFamily="34" charset="0"/>
                <a:ea typeface="Calibri" panose="020F0502020204030204" pitchFamily="34" charset="0"/>
                <a:cs typeface="Times New Roman" panose="02020603050405020304" pitchFamily="18" charset="0"/>
              </a:rPr>
              <a:t>dozen</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 </a:t>
            </a:r>
          </a:p>
          <a:p>
            <a:r>
              <a:rPr lang="en-US" sz="1100" b="1" dirty="0" smtClean="0">
                <a:latin typeface="Calibri" panose="020F0502020204030204" pitchFamily="34" charset="0"/>
                <a:ea typeface="Calibri" panose="020F0502020204030204" pitchFamily="34" charset="0"/>
                <a:cs typeface="Times New Roman" panose="02020603050405020304" pitchFamily="18" charset="0"/>
              </a:rPr>
              <a:t>Cakes</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cake: red velvet, carrot, vanilla, chocolate or marble swirl</a:t>
            </a:r>
          </a:p>
          <a:p>
            <a:r>
              <a:rPr lang="en-US" sz="1100" dirty="0">
                <a:latin typeface="Calibri" panose="020F0502020204030204" pitchFamily="34" charset="0"/>
                <a:ea typeface="Calibri" panose="020F0502020204030204" pitchFamily="34" charset="0"/>
                <a:cs typeface="Times New Roman" panose="02020603050405020304" pitchFamily="18" charset="0"/>
              </a:rPr>
              <a:t>frosting: buttercream, whipped cream, vanilla or chocolate</a:t>
            </a:r>
          </a:p>
          <a:p>
            <a:r>
              <a:rPr lang="en-US" sz="1100" dirty="0">
                <a:latin typeface="Calibri" panose="020F0502020204030204" pitchFamily="34" charset="0"/>
                <a:ea typeface="Calibri" panose="020F0502020204030204" pitchFamily="34" charset="0"/>
                <a:cs typeface="Times New Roman" panose="02020603050405020304" pitchFamily="18" charset="0"/>
              </a:rPr>
              <a:t>filling: fruit, chocolate or vanilla</a:t>
            </a:r>
          </a:p>
          <a:p>
            <a:r>
              <a:rPr lang="en-US" sz="1100" dirty="0">
                <a:latin typeface="Calibri" panose="020F0502020204030204" pitchFamily="34" charset="0"/>
                <a:ea typeface="Calibri" panose="020F0502020204030204" pitchFamily="34" charset="0"/>
                <a:cs typeface="Times New Roman" panose="02020603050405020304" pitchFamily="18" charset="0"/>
              </a:rPr>
              <a:t>small serves 12 people $24.00</a:t>
            </a:r>
          </a:p>
          <a:p>
            <a:r>
              <a:rPr lang="en-US" sz="1100" dirty="0">
                <a:latin typeface="Calibri" panose="020F0502020204030204" pitchFamily="34" charset="0"/>
                <a:ea typeface="Calibri" panose="020F0502020204030204" pitchFamily="34" charset="0"/>
                <a:cs typeface="Times New Roman" panose="02020603050405020304" pitchFamily="18" charset="0"/>
              </a:rPr>
              <a:t>medium serves 25 people $65.00</a:t>
            </a:r>
          </a:p>
          <a:p>
            <a:r>
              <a:rPr lang="en-US" sz="1100" dirty="0">
                <a:latin typeface="Calibri" panose="020F0502020204030204" pitchFamily="34" charset="0"/>
                <a:ea typeface="Calibri" panose="020F0502020204030204" pitchFamily="34" charset="0"/>
                <a:cs typeface="Times New Roman" panose="02020603050405020304" pitchFamily="18" charset="0"/>
              </a:rPr>
              <a:t>large serves 100 people $225.00</a:t>
            </a:r>
          </a:p>
          <a:p>
            <a:endParaRPr lang="en-US" sz="1200" dirty="0" smtClean="0">
              <a:solidFill>
                <a:schemeClr val="tx1">
                  <a:lumMod val="50000"/>
                  <a:lumOff val="50000"/>
                </a:schemeClr>
              </a:solidFill>
              <a:latin typeface="Agenda" panose="02000603040000020004" pitchFamily="2" charset="0"/>
            </a:endParaRPr>
          </a:p>
          <a:p>
            <a:endParaRPr lang="en-US" sz="1200" dirty="0" smtClean="0">
              <a:solidFill>
                <a:schemeClr val="tx1">
                  <a:lumMod val="50000"/>
                  <a:lumOff val="50000"/>
                </a:schemeClr>
              </a:solidFill>
              <a:latin typeface="Agenda" panose="02000603040000020004" pitchFamily="2" charset="0"/>
            </a:endParaRPr>
          </a:p>
        </p:txBody>
      </p:sp>
      <p:sp>
        <p:nvSpPr>
          <p:cNvPr id="11" name="TextBox 10"/>
          <p:cNvSpPr txBox="1"/>
          <p:nvPr/>
        </p:nvSpPr>
        <p:spPr>
          <a:xfrm>
            <a:off x="6797842" y="9420732"/>
            <a:ext cx="517358" cy="276999"/>
          </a:xfrm>
          <a:prstGeom prst="rect">
            <a:avLst/>
          </a:prstGeom>
          <a:noFill/>
        </p:spPr>
        <p:txBody>
          <a:bodyPr wrap="square" rtlCol="0">
            <a:spAutoFit/>
          </a:bodyPr>
          <a:lstStyle/>
          <a:p>
            <a:pPr algn="ctr"/>
            <a:r>
              <a:rPr lang="en-US" sz="1200" smtClean="0">
                <a:latin typeface="Agenda" panose="02000603040000020004" pitchFamily="2" charset="0"/>
              </a:rPr>
              <a:t>14</a:t>
            </a:r>
            <a:endParaRPr lang="en-US" sz="1200" dirty="0">
              <a:latin typeface="Agenda" panose="02000603040000020004" pitchFamily="2" charset="0"/>
            </a:endParaRPr>
          </a:p>
        </p:txBody>
      </p:sp>
    </p:spTree>
    <p:extLst>
      <p:ext uri="{BB962C8B-B14F-4D97-AF65-F5344CB8AC3E}">
        <p14:creationId xmlns:p14="http://schemas.microsoft.com/office/powerpoint/2010/main" val="3251231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01700" y="3779381"/>
            <a:ext cx="5918200" cy="5509200"/>
          </a:xfrm>
          <a:prstGeom prst="rect">
            <a:avLst/>
          </a:prstGeom>
        </p:spPr>
        <p:txBody>
          <a:bodyPr wrap="square">
            <a:spAutoFit/>
          </a:bodyPr>
          <a:lstStyle/>
          <a:p>
            <a:r>
              <a:rPr lang="en-US" sz="1100" b="1" dirty="0" smtClean="0">
                <a:latin typeface="Calibri" panose="020F0502020204030204" pitchFamily="34" charset="0"/>
                <a:ea typeface="Calibri" panose="020F0502020204030204" pitchFamily="34" charset="0"/>
                <a:cs typeface="Times New Roman" panose="02020603050405020304" pitchFamily="18" charset="0"/>
              </a:rPr>
              <a:t>Reservations</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smtClean="0">
                <a:latin typeface="Calibri" panose="020F0502020204030204" pitchFamily="34" charset="0"/>
                <a:ea typeface="Calibri" panose="020F0502020204030204" pitchFamily="34" charset="0"/>
                <a:cs typeface="Times New Roman" panose="02020603050405020304" pitchFamily="18" charset="0"/>
              </a:rPr>
              <a:t>The </a:t>
            </a:r>
            <a:r>
              <a:rPr lang="en-US" sz="1100" dirty="0">
                <a:latin typeface="Calibri" panose="020F0502020204030204" pitchFamily="34" charset="0"/>
                <a:ea typeface="Calibri" panose="020F0502020204030204" pitchFamily="34" charset="0"/>
                <a:cs typeface="Times New Roman" panose="02020603050405020304" pitchFamily="18" charset="0"/>
              </a:rPr>
              <a:t>first step in planning your event is to contact </a:t>
            </a:r>
            <a:r>
              <a:rPr lang="en-US" sz="1100" dirty="0" smtClean="0">
                <a:latin typeface="Calibri" panose="020F0502020204030204" pitchFamily="34" charset="0"/>
                <a:ea typeface="Calibri" panose="020F0502020204030204" pitchFamily="34" charset="0"/>
                <a:cs typeface="Times New Roman" panose="02020603050405020304" pitchFamily="18" charset="0"/>
              </a:rPr>
              <a:t>Wesleyan’s </a:t>
            </a:r>
            <a:r>
              <a:rPr lang="en-US" sz="1100" dirty="0">
                <a:latin typeface="Calibri" panose="020F0502020204030204" pitchFamily="34" charset="0"/>
                <a:ea typeface="Calibri" panose="020F0502020204030204" pitchFamily="34" charset="0"/>
                <a:cs typeface="Times New Roman" panose="02020603050405020304" pitchFamily="18" charset="0"/>
              </a:rPr>
              <a:t>events and conference’s office at (</a:t>
            </a:r>
            <a:r>
              <a:rPr lang="en-US" sz="1100" dirty="0" smtClean="0">
                <a:latin typeface="Calibri" panose="020F0502020204030204" pitchFamily="34" charset="0"/>
                <a:ea typeface="Calibri" panose="020F0502020204030204" pitchFamily="34" charset="0"/>
                <a:cs typeface="Times New Roman" panose="02020603050405020304" pitchFamily="18" charset="0"/>
              </a:rPr>
              <a:t>860-685-4266) </a:t>
            </a:r>
            <a:r>
              <a:rPr lang="en-US" sz="1100" dirty="0">
                <a:latin typeface="Calibri" panose="020F0502020204030204" pitchFamily="34" charset="0"/>
                <a:ea typeface="Calibri" panose="020F0502020204030204" pitchFamily="34" charset="0"/>
                <a:cs typeface="Times New Roman" panose="02020603050405020304" pitchFamily="18" charset="0"/>
              </a:rPr>
              <a:t>or visit www.wesleyan.edu, to confirm the date, time and location of your event. A</a:t>
            </a:r>
            <a:r>
              <a:rPr lang="en-US" sz="1100" dirty="0" smtClean="0">
                <a:latin typeface="Calibri" panose="020F0502020204030204" pitchFamily="34" charset="0"/>
                <a:ea typeface="Calibri" panose="020F0502020204030204" pitchFamily="34" charset="0"/>
                <a:cs typeface="Times New Roman" panose="02020603050405020304" pitchFamily="18" charset="0"/>
              </a:rPr>
              <a:t>fter </a:t>
            </a:r>
            <a:r>
              <a:rPr lang="en-US" sz="1100" dirty="0">
                <a:latin typeface="Calibri" panose="020F0502020204030204" pitchFamily="34" charset="0"/>
                <a:ea typeface="Calibri" panose="020F0502020204030204" pitchFamily="34" charset="0"/>
                <a:cs typeface="Times New Roman" panose="02020603050405020304" pitchFamily="18" charset="0"/>
              </a:rPr>
              <a:t>scheduling your room either plan your event at room request (EMS) or by calling bon </a:t>
            </a:r>
            <a:r>
              <a:rPr lang="en-US" sz="1100" dirty="0" smtClean="0">
                <a:latin typeface="Calibri" panose="020F0502020204030204" pitchFamily="34" charset="0"/>
                <a:ea typeface="Calibri" panose="020F0502020204030204" pitchFamily="34" charset="0"/>
                <a:cs typeface="Times New Roman" panose="02020603050405020304" pitchFamily="18" charset="0"/>
              </a:rPr>
              <a:t>appétit’ s </a:t>
            </a:r>
            <a:r>
              <a:rPr lang="en-US" sz="1100" dirty="0">
                <a:latin typeface="Calibri" panose="020F0502020204030204" pitchFamily="34" charset="0"/>
                <a:ea typeface="Calibri" panose="020F0502020204030204" pitchFamily="34" charset="0"/>
                <a:cs typeface="Times New Roman" panose="02020603050405020304" pitchFamily="18" charset="0"/>
              </a:rPr>
              <a:t>catering office at (</a:t>
            </a:r>
            <a:r>
              <a:rPr lang="en-US" sz="1100" dirty="0" smtClean="0">
                <a:latin typeface="Calibri" panose="020F0502020204030204" pitchFamily="34" charset="0"/>
                <a:ea typeface="Calibri" panose="020F0502020204030204" pitchFamily="34" charset="0"/>
                <a:cs typeface="Times New Roman" panose="02020603050405020304" pitchFamily="18" charset="0"/>
              </a:rPr>
              <a:t>860)685-3504 or email jkehoe@wesleyan.edu. So </a:t>
            </a:r>
            <a:r>
              <a:rPr lang="en-US" sz="1100" dirty="0">
                <a:latin typeface="Calibri" panose="020F0502020204030204" pitchFamily="34" charset="0"/>
                <a:ea typeface="Calibri" panose="020F0502020204030204" pitchFamily="34" charset="0"/>
                <a:cs typeface="Times New Roman" panose="02020603050405020304" pitchFamily="18" charset="0"/>
              </a:rPr>
              <a:t>that we can serve you better, we kindly ask that you make reservations for your buffet and formal service events at least two weeks prior to the event. </a:t>
            </a:r>
            <a:r>
              <a:rPr lang="en-US" sz="1100" dirty="0" smtClean="0">
                <a:latin typeface="Calibri" panose="020F0502020204030204" pitchFamily="34" charset="0"/>
                <a:ea typeface="Calibri" panose="020F0502020204030204" pitchFamily="34" charset="0"/>
                <a:cs typeface="Times New Roman" panose="02020603050405020304" pitchFamily="18" charset="0"/>
              </a:rPr>
              <a:t>Coffee </a:t>
            </a:r>
            <a:r>
              <a:rPr lang="en-US" sz="1100" dirty="0">
                <a:latin typeface="Calibri" panose="020F0502020204030204" pitchFamily="34" charset="0"/>
                <a:ea typeface="Calibri" panose="020F0502020204030204" pitchFamily="34" charset="0"/>
                <a:cs typeface="Times New Roman" panose="02020603050405020304" pitchFamily="18" charset="0"/>
              </a:rPr>
              <a:t>and beverage requests must be received no later </a:t>
            </a:r>
            <a:r>
              <a:rPr lang="en-US" sz="1100">
                <a:latin typeface="Calibri" panose="020F0502020204030204" pitchFamily="34" charset="0"/>
                <a:ea typeface="Calibri" panose="020F0502020204030204" pitchFamily="34" charset="0"/>
                <a:cs typeface="Times New Roman" panose="02020603050405020304" pitchFamily="18" charset="0"/>
              </a:rPr>
              <a:t>than </a:t>
            </a:r>
            <a:r>
              <a:rPr lang="en-US" sz="1100" smtClean="0">
                <a:latin typeface="Calibri" panose="020F0502020204030204" pitchFamily="34" charset="0"/>
                <a:ea typeface="Calibri" panose="020F0502020204030204" pitchFamily="34" charset="0"/>
                <a:cs typeface="Times New Roman" panose="02020603050405020304" pitchFamily="18" charset="0"/>
              </a:rPr>
              <a:t>10</a:t>
            </a:r>
            <a:r>
              <a:rPr lang="en-US" sz="1100" smtClean="0">
                <a:latin typeface="Calibri" panose="020F0502020204030204" pitchFamily="34" charset="0"/>
                <a:ea typeface="Calibri" panose="020F0502020204030204" pitchFamily="34" charset="0"/>
                <a:cs typeface="Times New Roman" panose="02020603050405020304" pitchFamily="18" charset="0"/>
              </a:rPr>
              <a:t> </a:t>
            </a:r>
            <a:r>
              <a:rPr lang="en-US" sz="1100" dirty="0">
                <a:latin typeface="Calibri" panose="020F0502020204030204" pitchFamily="34" charset="0"/>
                <a:ea typeface="Calibri" panose="020F0502020204030204" pitchFamily="34" charset="0"/>
                <a:cs typeface="Times New Roman" panose="02020603050405020304" pitchFamily="18" charset="0"/>
              </a:rPr>
              <a:t>days prior to event. </a:t>
            </a:r>
            <a:r>
              <a:rPr lang="en-US" sz="1100" dirty="0" smtClean="0">
                <a:latin typeface="Calibri" panose="020F0502020204030204" pitchFamily="34" charset="0"/>
                <a:ea typeface="Calibri" panose="020F0502020204030204" pitchFamily="34" charset="0"/>
                <a:cs typeface="Times New Roman" panose="02020603050405020304" pitchFamily="18" charset="0"/>
              </a:rPr>
              <a:t>If </a:t>
            </a:r>
            <a:r>
              <a:rPr lang="en-US" sz="1100" dirty="0">
                <a:latin typeface="Calibri" panose="020F0502020204030204" pitchFamily="34" charset="0"/>
                <a:ea typeface="Calibri" panose="020F0502020204030204" pitchFamily="34" charset="0"/>
                <a:cs typeface="Times New Roman" panose="02020603050405020304" pitchFamily="18" charset="0"/>
              </a:rPr>
              <a:t>this is not possible, we will make every effort to accommodate your </a:t>
            </a:r>
            <a:r>
              <a:rPr lang="en-US" sz="1100" dirty="0" smtClean="0">
                <a:latin typeface="Calibri" panose="020F0502020204030204" pitchFamily="34" charset="0"/>
                <a:ea typeface="Calibri" panose="020F0502020204030204" pitchFamily="34" charset="0"/>
                <a:cs typeface="Times New Roman" panose="02020603050405020304" pitchFamily="18" charset="0"/>
              </a:rPr>
              <a:t>needs, but </a:t>
            </a:r>
            <a:r>
              <a:rPr lang="en-US" sz="1100" dirty="0">
                <a:latin typeface="Calibri" panose="020F0502020204030204" pitchFamily="34" charset="0"/>
                <a:ea typeface="Calibri" panose="020F0502020204030204" pitchFamily="34" charset="0"/>
                <a:cs typeface="Times New Roman" panose="02020603050405020304" pitchFamily="18" charset="0"/>
              </a:rPr>
              <a:t>your menu selection will be limited and delivery time is not guaranteed. </a:t>
            </a:r>
            <a:endParaRPr lang="en-US" sz="1100" dirty="0" smtClean="0">
              <a:latin typeface="Calibri" panose="020F0502020204030204" pitchFamily="34" charset="0"/>
              <a:ea typeface="Calibri" panose="020F0502020204030204" pitchFamily="34" charset="0"/>
              <a:cs typeface="Times New Roman" panose="02020603050405020304" pitchFamily="18" charset="0"/>
            </a:endParaRPr>
          </a:p>
          <a:p>
            <a:r>
              <a:rPr lang="en-US" sz="1100" dirty="0" smtClean="0">
                <a:latin typeface="Calibri" panose="020F0502020204030204" pitchFamily="34" charset="0"/>
                <a:ea typeface="Calibri" panose="020F0502020204030204" pitchFamily="34" charset="0"/>
                <a:cs typeface="Times New Roman" panose="02020603050405020304" pitchFamily="18" charset="0"/>
              </a:rPr>
              <a:t>Weekend </a:t>
            </a:r>
            <a:r>
              <a:rPr lang="en-US" sz="1100" dirty="0">
                <a:latin typeface="Calibri" panose="020F0502020204030204" pitchFamily="34" charset="0"/>
                <a:ea typeface="Calibri" panose="020F0502020204030204" pitchFamily="34" charset="0"/>
                <a:cs typeface="Times New Roman" panose="02020603050405020304" pitchFamily="18" charset="0"/>
              </a:rPr>
              <a:t>events and those scheduled outside of regular business hours </a:t>
            </a:r>
            <a:endParaRPr lang="en-US" sz="1100" dirty="0" smtClean="0">
              <a:latin typeface="Calibri" panose="020F0502020204030204" pitchFamily="34" charset="0"/>
              <a:ea typeface="Calibri" panose="020F0502020204030204" pitchFamily="34" charset="0"/>
              <a:cs typeface="Times New Roman" panose="02020603050405020304" pitchFamily="18" charset="0"/>
            </a:endParaRPr>
          </a:p>
          <a:p>
            <a:r>
              <a:rPr lang="en-US" sz="1100" dirty="0" smtClean="0">
                <a:latin typeface="Calibri" panose="020F0502020204030204" pitchFamily="34" charset="0"/>
                <a:ea typeface="Calibri" panose="020F0502020204030204" pitchFamily="34" charset="0"/>
                <a:cs typeface="Times New Roman" panose="02020603050405020304" pitchFamily="18" charset="0"/>
              </a:rPr>
              <a:t>(</a:t>
            </a:r>
            <a:r>
              <a:rPr lang="en-US" sz="1100" dirty="0">
                <a:latin typeface="Calibri" panose="020F0502020204030204" pitchFamily="34" charset="0"/>
                <a:ea typeface="Calibri" panose="020F0502020204030204" pitchFamily="34" charset="0"/>
                <a:cs typeface="Times New Roman" panose="02020603050405020304" pitchFamily="18" charset="0"/>
              </a:rPr>
              <a:t>Monday – Friday, 8:00 a.m. – 5:00 p.m.) may be subject to additional labor charges. </a:t>
            </a:r>
            <a:endParaRPr lang="en-US" sz="1100" dirty="0" smtClean="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C</a:t>
            </a:r>
            <a:r>
              <a:rPr lang="en-US" sz="1100" dirty="0" smtClean="0">
                <a:latin typeface="Calibri" panose="020F0502020204030204" pitchFamily="34" charset="0"/>
                <a:ea typeface="Calibri" panose="020F0502020204030204" pitchFamily="34" charset="0"/>
                <a:cs typeface="Times New Roman" panose="02020603050405020304" pitchFamily="18" charset="0"/>
              </a:rPr>
              <a:t>ancellations </a:t>
            </a:r>
            <a:r>
              <a:rPr lang="en-US" sz="1100" dirty="0">
                <a:latin typeface="Calibri" panose="020F0502020204030204" pitchFamily="34" charset="0"/>
                <a:ea typeface="Calibri" panose="020F0502020204030204" pitchFamily="34" charset="0"/>
                <a:cs typeface="Times New Roman" panose="02020603050405020304" pitchFamily="18" charset="0"/>
              </a:rPr>
              <a:t>are subject to a 50% fee.</a:t>
            </a:r>
          </a:p>
          <a:p>
            <a:r>
              <a:rPr lang="en-US" sz="1100" dirty="0">
                <a:latin typeface="Calibri" panose="020F0502020204030204" pitchFamily="34" charset="0"/>
                <a:ea typeface="Calibri" panose="020F0502020204030204" pitchFamily="34" charset="0"/>
                <a:cs typeface="Times New Roman" panose="02020603050405020304" pitchFamily="18" charset="0"/>
              </a:rPr>
              <a:t> </a:t>
            </a:r>
          </a:p>
          <a:p>
            <a:r>
              <a:rPr lang="en-US" sz="1100" b="1" dirty="0" smtClean="0">
                <a:latin typeface="Calibri" panose="020F0502020204030204" pitchFamily="34" charset="0"/>
                <a:ea typeface="Calibri" panose="020F0502020204030204" pitchFamily="34" charset="0"/>
                <a:cs typeface="Times New Roman" panose="02020603050405020304" pitchFamily="18" charset="0"/>
              </a:rPr>
              <a:t>Guarantee and dietary notes</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smtClean="0">
                <a:latin typeface="Calibri" panose="020F0502020204030204" pitchFamily="34" charset="0"/>
                <a:ea typeface="Calibri" panose="020F0502020204030204" pitchFamily="34" charset="0"/>
                <a:cs typeface="Times New Roman" panose="02020603050405020304" pitchFamily="18" charset="0"/>
              </a:rPr>
              <a:t>We </a:t>
            </a:r>
            <a:r>
              <a:rPr lang="en-US" sz="1100" dirty="0">
                <a:latin typeface="Calibri" panose="020F0502020204030204" pitchFamily="34" charset="0"/>
                <a:ea typeface="Calibri" panose="020F0502020204030204" pitchFamily="34" charset="0"/>
                <a:cs typeface="Times New Roman" panose="02020603050405020304" pitchFamily="18" charset="0"/>
              </a:rPr>
              <a:t>ask that you give us a final attendance number and dietary notes at least 3 business days prior to </a:t>
            </a:r>
          </a:p>
          <a:p>
            <a:r>
              <a:rPr lang="en-US" sz="1100" dirty="0">
                <a:latin typeface="Calibri" panose="020F0502020204030204" pitchFamily="34" charset="0"/>
                <a:ea typeface="Calibri" panose="020F0502020204030204" pitchFamily="34" charset="0"/>
                <a:cs typeface="Times New Roman" panose="02020603050405020304" pitchFamily="18" charset="0"/>
              </a:rPr>
              <a:t>your function. If no final guarantee is provided, we will consider the number indicated on the original </a:t>
            </a:r>
          </a:p>
          <a:p>
            <a:r>
              <a:rPr lang="en-US" sz="1100" dirty="0">
                <a:latin typeface="Calibri" panose="020F0502020204030204" pitchFamily="34" charset="0"/>
                <a:ea typeface="Calibri" panose="020F0502020204030204" pitchFamily="34" charset="0"/>
                <a:cs typeface="Times New Roman" panose="02020603050405020304" pitchFamily="18" charset="0"/>
              </a:rPr>
              <a:t>booking forms to be the correct and guaranteed number of guests. The guarantee is not subject to </a:t>
            </a:r>
          </a:p>
          <a:p>
            <a:r>
              <a:rPr lang="en-US" sz="1100" dirty="0">
                <a:latin typeface="Calibri" panose="020F0502020204030204" pitchFamily="34" charset="0"/>
                <a:ea typeface="Calibri" panose="020F0502020204030204" pitchFamily="34" charset="0"/>
                <a:cs typeface="Times New Roman" panose="02020603050405020304" pitchFamily="18" charset="0"/>
              </a:rPr>
              <a:t>reduction after 3 business days. Final guarantees must be submitted directly to the catering office at </a:t>
            </a:r>
          </a:p>
          <a:p>
            <a:r>
              <a:rPr lang="en-US" sz="1100" dirty="0">
                <a:latin typeface="Calibri" panose="020F0502020204030204" pitchFamily="34" charset="0"/>
                <a:ea typeface="Calibri" panose="020F0502020204030204" pitchFamily="34" charset="0"/>
                <a:cs typeface="Times New Roman" panose="02020603050405020304" pitchFamily="18" charset="0"/>
              </a:rPr>
              <a:t>catering@wesleyan.edu or (860) 685-3504.</a:t>
            </a:r>
          </a:p>
          <a:p>
            <a:r>
              <a:rPr lang="en-US" sz="1100" dirty="0">
                <a:latin typeface="Calibri" panose="020F0502020204030204" pitchFamily="34" charset="0"/>
                <a:ea typeface="Calibri" panose="020F0502020204030204" pitchFamily="34" charset="0"/>
                <a:cs typeface="Times New Roman" panose="02020603050405020304" pitchFamily="18" charset="0"/>
              </a:rPr>
              <a:t> </a:t>
            </a:r>
          </a:p>
          <a:p>
            <a:r>
              <a:rPr lang="en-US" sz="1100" b="1" dirty="0" smtClean="0">
                <a:latin typeface="Calibri" panose="020F0502020204030204" pitchFamily="34" charset="0"/>
                <a:ea typeface="Calibri" panose="020F0502020204030204" pitchFamily="34" charset="0"/>
                <a:cs typeface="Times New Roman" panose="02020603050405020304" pitchFamily="18" charset="0"/>
              </a:rPr>
              <a:t>Cancellations and late fees</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a:latin typeface="Calibri" panose="020F0502020204030204" pitchFamily="34" charset="0"/>
                <a:ea typeface="Calibri" panose="020F0502020204030204" pitchFamily="34" charset="0"/>
                <a:cs typeface="Times New Roman" panose="02020603050405020304" pitchFamily="18" charset="0"/>
              </a:rPr>
              <a:t>C</a:t>
            </a:r>
            <a:r>
              <a:rPr lang="en-US" sz="1100" dirty="0" smtClean="0">
                <a:latin typeface="Calibri" panose="020F0502020204030204" pitchFamily="34" charset="0"/>
                <a:ea typeface="Calibri" panose="020F0502020204030204" pitchFamily="34" charset="0"/>
                <a:cs typeface="Times New Roman" panose="02020603050405020304" pitchFamily="18" charset="0"/>
              </a:rPr>
              <a:t>ancellations </a:t>
            </a:r>
            <a:r>
              <a:rPr lang="en-US" sz="1100" dirty="0">
                <a:latin typeface="Calibri" panose="020F0502020204030204" pitchFamily="34" charset="0"/>
                <a:ea typeface="Calibri" panose="020F0502020204030204" pitchFamily="34" charset="0"/>
                <a:cs typeface="Times New Roman" panose="02020603050405020304" pitchFamily="18" charset="0"/>
              </a:rPr>
              <a:t>must be made within a reasonable time, and no later than 3 business days before your </a:t>
            </a:r>
          </a:p>
          <a:p>
            <a:r>
              <a:rPr lang="en-US" sz="1100" dirty="0">
                <a:latin typeface="Calibri" panose="020F0502020204030204" pitchFamily="34" charset="0"/>
                <a:ea typeface="Calibri" panose="020F0502020204030204" pitchFamily="34" charset="0"/>
                <a:cs typeface="Times New Roman" panose="02020603050405020304" pitchFamily="18" charset="0"/>
              </a:rPr>
              <a:t>function. </a:t>
            </a:r>
            <a:r>
              <a:rPr lang="en-US" sz="1100" dirty="0" smtClean="0">
                <a:latin typeface="Calibri" panose="020F0502020204030204" pitchFamily="34" charset="0"/>
                <a:ea typeface="Calibri" panose="020F0502020204030204" pitchFamily="34" charset="0"/>
                <a:cs typeface="Times New Roman" panose="02020603050405020304" pitchFamily="18" charset="0"/>
              </a:rPr>
              <a:t>Orders </a:t>
            </a:r>
            <a:r>
              <a:rPr lang="en-US" sz="1100" dirty="0">
                <a:latin typeface="Calibri" panose="020F0502020204030204" pitchFamily="34" charset="0"/>
                <a:ea typeface="Calibri" panose="020F0502020204030204" pitchFamily="34" charset="0"/>
                <a:cs typeface="Times New Roman" panose="02020603050405020304" pitchFamily="18" charset="0"/>
              </a:rPr>
              <a:t>cancelled outside of 3 business days may be subject to food and labor cost incurred by </a:t>
            </a:r>
            <a:r>
              <a:rPr lang="en-US" sz="1100" dirty="0" smtClean="0">
                <a:latin typeface="Calibri" panose="020F0502020204030204" pitchFamily="34" charset="0"/>
                <a:ea typeface="Calibri" panose="020F0502020204030204" pitchFamily="34" charset="0"/>
                <a:cs typeface="Times New Roman" panose="02020603050405020304" pitchFamily="18" charset="0"/>
              </a:rPr>
              <a:t>catering </a:t>
            </a:r>
            <a:r>
              <a:rPr lang="en-US" sz="1100" dirty="0">
                <a:latin typeface="Calibri" panose="020F0502020204030204" pitchFamily="34" charset="0"/>
                <a:ea typeface="Calibri" panose="020F0502020204030204" pitchFamily="34" charset="0"/>
                <a:cs typeface="Times New Roman" panose="02020603050405020304" pitchFamily="18" charset="0"/>
              </a:rPr>
              <a:t>by bon appétit. A minimum of 50% of the total charges could be assessed if cancellations are </a:t>
            </a:r>
            <a:r>
              <a:rPr lang="en-US" sz="1100" dirty="0" smtClean="0">
                <a:latin typeface="Calibri" panose="020F0502020204030204" pitchFamily="34" charset="0"/>
                <a:ea typeface="Calibri" panose="020F0502020204030204" pitchFamily="34" charset="0"/>
                <a:cs typeface="Times New Roman" panose="02020603050405020304" pitchFamily="18" charset="0"/>
              </a:rPr>
              <a:t>made </a:t>
            </a:r>
            <a:r>
              <a:rPr lang="en-US" sz="1100" dirty="0">
                <a:latin typeface="Calibri" panose="020F0502020204030204" pitchFamily="34" charset="0"/>
                <a:ea typeface="Calibri" panose="020F0502020204030204" pitchFamily="34" charset="0"/>
                <a:cs typeface="Times New Roman" panose="02020603050405020304" pitchFamily="18" charset="0"/>
              </a:rPr>
              <a:t>after the  cut-off period.</a:t>
            </a:r>
          </a:p>
          <a:p>
            <a:r>
              <a:rPr lang="en-US" sz="1100" dirty="0">
                <a:latin typeface="Calibri" panose="020F0502020204030204" pitchFamily="34" charset="0"/>
                <a:ea typeface="Calibri" panose="020F0502020204030204" pitchFamily="34" charset="0"/>
                <a:cs typeface="Times New Roman" panose="02020603050405020304" pitchFamily="18" charset="0"/>
              </a:rPr>
              <a:t> </a:t>
            </a:r>
          </a:p>
          <a:p>
            <a:r>
              <a:rPr lang="en-US" sz="1100" b="1" dirty="0" smtClean="0">
                <a:latin typeface="Calibri" panose="020F0502020204030204" pitchFamily="34" charset="0"/>
                <a:ea typeface="Calibri" panose="020F0502020204030204" pitchFamily="34" charset="0"/>
                <a:cs typeface="Times New Roman" panose="02020603050405020304" pitchFamily="18" charset="0"/>
              </a:rPr>
              <a:t>Minimums</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smtClean="0">
                <a:latin typeface="Calibri" panose="020F0502020204030204" pitchFamily="34" charset="0"/>
                <a:ea typeface="Calibri" panose="020F0502020204030204" pitchFamily="34" charset="0"/>
                <a:cs typeface="Times New Roman" panose="02020603050405020304" pitchFamily="18" charset="0"/>
              </a:rPr>
              <a:t>$100.00 </a:t>
            </a:r>
            <a:r>
              <a:rPr lang="en-US" sz="1100" dirty="0">
                <a:latin typeface="Calibri" panose="020F0502020204030204" pitchFamily="34" charset="0"/>
                <a:ea typeface="Calibri" panose="020F0502020204030204" pitchFamily="34" charset="0"/>
                <a:cs typeface="Times New Roman" panose="02020603050405020304" pitchFamily="18" charset="0"/>
              </a:rPr>
              <a:t>minimum for delivered orders</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If </a:t>
            </a:r>
            <a:r>
              <a:rPr lang="en-US" sz="1100" dirty="0">
                <a:latin typeface="Calibri" panose="020F0502020204030204" pitchFamily="34" charset="0"/>
                <a:ea typeface="Calibri" panose="020F0502020204030204" pitchFamily="34" charset="0"/>
                <a:cs typeface="Times New Roman" panose="02020603050405020304" pitchFamily="18" charset="0"/>
              </a:rPr>
              <a:t>your event does not meet the minimum, there is a $20 delivery charge.</a:t>
            </a:r>
          </a:p>
          <a:p>
            <a:r>
              <a:rPr lang="en-US" sz="1100" dirty="0">
                <a:latin typeface="Calibri" panose="020F0502020204030204" pitchFamily="34" charset="0"/>
                <a:ea typeface="Calibri" panose="020F0502020204030204" pitchFamily="34" charset="0"/>
                <a:cs typeface="Times New Roman" panose="02020603050405020304" pitchFamily="18" charset="0"/>
              </a:rPr>
              <a:t>30-minute set-up time preferred prior to event. </a:t>
            </a:r>
            <a:r>
              <a:rPr lang="en-US" sz="1100" dirty="0" smtClean="0">
                <a:latin typeface="Calibri" panose="020F0502020204030204" pitchFamily="34" charset="0"/>
                <a:ea typeface="Calibri" panose="020F0502020204030204" pitchFamily="34" charset="0"/>
                <a:cs typeface="Times New Roman" panose="02020603050405020304" pitchFamily="18" charset="0"/>
              </a:rPr>
              <a:t>Please </a:t>
            </a:r>
            <a:r>
              <a:rPr lang="en-US" sz="1100" dirty="0">
                <a:latin typeface="Calibri" panose="020F0502020204030204" pitchFamily="34" charset="0"/>
                <a:ea typeface="Calibri" panose="020F0502020204030204" pitchFamily="34" charset="0"/>
                <a:cs typeface="Times New Roman" panose="02020603050405020304" pitchFamily="18" charset="0"/>
              </a:rPr>
              <a:t>reserve your meeting space accordingly.</a:t>
            </a:r>
          </a:p>
          <a:p>
            <a:r>
              <a:rPr lang="en-US" sz="1100"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7" name="Rectangle 16"/>
          <p:cNvSpPr/>
          <p:nvPr/>
        </p:nvSpPr>
        <p:spPr>
          <a:xfrm>
            <a:off x="495300" y="457200"/>
            <a:ext cx="6819900" cy="9144000"/>
          </a:xfrm>
          <a:prstGeom prst="rect">
            <a:avLst/>
          </a:prstGeom>
          <a:noFill/>
          <a:ln w="1968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111250" y="1543050"/>
            <a:ext cx="5556250" cy="1107996"/>
          </a:xfrm>
          <a:prstGeom prst="rect">
            <a:avLst/>
          </a:prstGeom>
          <a:noFill/>
        </p:spPr>
        <p:txBody>
          <a:bodyPr wrap="square" rtlCol="0">
            <a:spAutoFit/>
          </a:bodyPr>
          <a:lstStyle/>
          <a:p>
            <a:pPr algn="ctr"/>
            <a:r>
              <a:rPr lang="en-US" sz="6600" spc="150" dirty="0" smtClean="0">
                <a:latin typeface="Gill Sans MT Ext Condensed Bold" panose="020B0902020104020203" pitchFamily="34" charset="0"/>
              </a:rPr>
              <a:t>CONNECT WITH US</a:t>
            </a:r>
            <a:endParaRPr lang="en-US" sz="13800" spc="150" dirty="0">
              <a:latin typeface="Gill Sans MT Ext Condensed Bold" panose="020B0902020104020203" pitchFamily="34" charset="0"/>
            </a:endParaRPr>
          </a:p>
        </p:txBody>
      </p:sp>
      <p:pic>
        <p:nvPicPr>
          <p:cNvPr id="19" name="Picture 18"/>
          <p:cNvPicPr>
            <a:picLocks noChangeAspect="1"/>
          </p:cNvPicPr>
          <p:nvPr/>
        </p:nvPicPr>
        <p:blipFill rotWithShape="1">
          <a:blip r:embed="rId3" cstate="print">
            <a:extLst>
              <a:ext uri="{28A0092B-C50C-407E-A947-70E740481C1C}">
                <a14:useLocalDpi xmlns:a14="http://schemas.microsoft.com/office/drawing/2010/main" val="0"/>
              </a:ext>
            </a:extLst>
          </a:blip>
          <a:srcRect l="13133" r="10754"/>
          <a:stretch/>
        </p:blipFill>
        <p:spPr>
          <a:xfrm>
            <a:off x="1485900" y="2195184"/>
            <a:ext cx="4876800" cy="874395"/>
          </a:xfrm>
          <a:prstGeom prst="rect">
            <a:avLst/>
          </a:prstGeom>
        </p:spPr>
      </p:pic>
      <p:sp>
        <p:nvSpPr>
          <p:cNvPr id="4" name="Rectangle 3"/>
          <p:cNvSpPr/>
          <p:nvPr/>
        </p:nvSpPr>
        <p:spPr>
          <a:xfrm>
            <a:off x="1460500" y="2838746"/>
            <a:ext cx="4876800" cy="461665"/>
          </a:xfrm>
          <a:prstGeom prst="rect">
            <a:avLst/>
          </a:prstGeom>
        </p:spPr>
        <p:txBody>
          <a:bodyPr wrap="square">
            <a:spAutoFit/>
          </a:bodyPr>
          <a:lstStyle/>
          <a:p>
            <a:pPr lvl="0" algn="just"/>
            <a:r>
              <a:rPr lang="en-US" sz="1200" dirty="0">
                <a:solidFill>
                  <a:prstClr val="black"/>
                </a:solidFill>
                <a:latin typeface="Trebuchet MS" panose="020B0603020202020204" pitchFamily="34" charset="0"/>
              </a:rPr>
              <a:t>We see ourselves as part of your team, so our goal is collaborate with you to offer an experience perfectly tailored to your needs. </a:t>
            </a:r>
          </a:p>
        </p:txBody>
      </p:sp>
    </p:spTree>
    <p:extLst>
      <p:ext uri="{BB962C8B-B14F-4D97-AF65-F5344CB8AC3E}">
        <p14:creationId xmlns:p14="http://schemas.microsoft.com/office/powerpoint/2010/main" val="38167721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01700" y="3779381"/>
            <a:ext cx="5918200" cy="5339923"/>
          </a:xfrm>
          <a:prstGeom prst="rect">
            <a:avLst/>
          </a:prstGeom>
        </p:spPr>
        <p:txBody>
          <a:bodyPr wrap="square">
            <a:spAutoFit/>
          </a:bodyPr>
          <a:lstStyle/>
          <a:p>
            <a:r>
              <a:rPr lang="en-US" sz="1100" b="1" dirty="0" smtClean="0">
                <a:latin typeface="Calibri" panose="020F0502020204030204" pitchFamily="34" charset="0"/>
                <a:ea typeface="Calibri" panose="020F0502020204030204" pitchFamily="34" charset="0"/>
                <a:cs typeface="Times New Roman" panose="02020603050405020304" pitchFamily="18" charset="0"/>
              </a:rPr>
              <a:t>Pricing </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smtClean="0">
                <a:latin typeface="Calibri" panose="020F0502020204030204" pitchFamily="34" charset="0"/>
                <a:ea typeface="Calibri" panose="020F0502020204030204" pitchFamily="34" charset="0"/>
                <a:cs typeface="Times New Roman" panose="02020603050405020304" pitchFamily="18" charset="0"/>
              </a:rPr>
              <a:t>Prices </a:t>
            </a:r>
            <a:r>
              <a:rPr lang="en-US" sz="1100" dirty="0">
                <a:latin typeface="Calibri" panose="020F0502020204030204" pitchFamily="34" charset="0"/>
                <a:ea typeface="Calibri" panose="020F0502020204030204" pitchFamily="34" charset="0"/>
                <a:cs typeface="Times New Roman" panose="02020603050405020304" pitchFamily="18" charset="0"/>
              </a:rPr>
              <a:t>include </a:t>
            </a:r>
            <a:r>
              <a:rPr lang="en-US" sz="1100" dirty="0" err="1">
                <a:latin typeface="Calibri" panose="020F0502020204030204" pitchFamily="34" charset="0"/>
                <a:ea typeface="Calibri" panose="020F0502020204030204" pitchFamily="34" charset="0"/>
                <a:cs typeface="Times New Roman" panose="02020603050405020304" pitchFamily="18" charset="0"/>
              </a:rPr>
              <a:t>wesleyan’s</a:t>
            </a:r>
            <a:r>
              <a:rPr lang="en-US" sz="1100" dirty="0">
                <a:latin typeface="Calibri" panose="020F0502020204030204" pitchFamily="34" charset="0"/>
                <a:ea typeface="Calibri" panose="020F0502020204030204" pitchFamily="34" charset="0"/>
                <a:cs typeface="Times New Roman" panose="02020603050405020304" pitchFamily="18" charset="0"/>
              </a:rPr>
              <a:t> “green initiative” place settings. </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Catering </a:t>
            </a:r>
            <a:r>
              <a:rPr lang="en-US" sz="1100" dirty="0">
                <a:latin typeface="Calibri" panose="020F0502020204030204" pitchFamily="34" charset="0"/>
                <a:ea typeface="Calibri" panose="020F0502020204030204" pitchFamily="34" charset="0"/>
                <a:cs typeface="Times New Roman" panose="02020603050405020304" pitchFamily="18" charset="0"/>
              </a:rPr>
              <a:t>orders are subject to local sales tax for non </a:t>
            </a:r>
            <a:r>
              <a:rPr lang="en-US" sz="1100" dirty="0" err="1">
                <a:latin typeface="Calibri" panose="020F0502020204030204" pitchFamily="34" charset="0"/>
                <a:ea typeface="Calibri" panose="020F0502020204030204" pitchFamily="34" charset="0"/>
                <a:cs typeface="Times New Roman" panose="02020603050405020304" pitchFamily="18" charset="0"/>
              </a:rPr>
              <a:t>wesleyan</a:t>
            </a:r>
            <a:r>
              <a:rPr lang="en-US" sz="1100" dirty="0">
                <a:latin typeface="Calibri" panose="020F0502020204030204" pitchFamily="34" charset="0"/>
                <a:ea typeface="Calibri" panose="020F0502020204030204" pitchFamily="34" charset="0"/>
                <a:cs typeface="Times New Roman" panose="02020603050405020304" pitchFamily="18" charset="0"/>
              </a:rPr>
              <a:t> events.</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Prices </a:t>
            </a:r>
            <a:r>
              <a:rPr lang="en-US" sz="1100" dirty="0">
                <a:latin typeface="Calibri" panose="020F0502020204030204" pitchFamily="34" charset="0"/>
                <a:ea typeface="Calibri" panose="020F0502020204030204" pitchFamily="34" charset="0"/>
                <a:cs typeface="Times New Roman" panose="02020603050405020304" pitchFamily="18" charset="0"/>
              </a:rPr>
              <a:t>are subject to change due to seasonal availability. </a:t>
            </a:r>
          </a:p>
          <a:p>
            <a:r>
              <a:rPr lang="en-US" sz="1100" dirty="0">
                <a:latin typeface="Calibri" panose="020F0502020204030204" pitchFamily="34" charset="0"/>
                <a:ea typeface="Calibri" panose="020F0502020204030204" pitchFamily="34" charset="0"/>
                <a:cs typeface="Times New Roman" panose="02020603050405020304" pitchFamily="18" charset="0"/>
              </a:rPr>
              <a:t>25% surcharge for all non-</a:t>
            </a:r>
            <a:r>
              <a:rPr lang="en-US" sz="1100" dirty="0" err="1">
                <a:latin typeface="Calibri" panose="020F0502020204030204" pitchFamily="34" charset="0"/>
                <a:ea typeface="Calibri" panose="020F0502020204030204" pitchFamily="34" charset="0"/>
                <a:cs typeface="Times New Roman" panose="02020603050405020304" pitchFamily="18" charset="0"/>
              </a:rPr>
              <a:t>wesleyan</a:t>
            </a:r>
            <a:r>
              <a:rPr lang="en-US" sz="1100" dirty="0">
                <a:latin typeface="Calibri" panose="020F0502020204030204" pitchFamily="34" charset="0"/>
                <a:ea typeface="Calibri" panose="020F0502020204030204" pitchFamily="34" charset="0"/>
                <a:cs typeface="Times New Roman" panose="02020603050405020304" pitchFamily="18" charset="0"/>
              </a:rPr>
              <a:t> events. </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All </a:t>
            </a:r>
            <a:r>
              <a:rPr lang="en-US" sz="1100" dirty="0">
                <a:latin typeface="Calibri" panose="020F0502020204030204" pitchFamily="34" charset="0"/>
                <a:ea typeface="Calibri" panose="020F0502020204030204" pitchFamily="34" charset="0"/>
                <a:cs typeface="Times New Roman" panose="02020603050405020304" pitchFamily="18" charset="0"/>
              </a:rPr>
              <a:t>personal and non-college sponsored events are billed by bon appétit management company. All such functions must be guaranteed with a payment of 50% of the estimated costs one week prior to the function. The balance will be due three days prior to the event once guarantee is set. Service charge and tax will be added to the final invoice.</a:t>
            </a:r>
          </a:p>
          <a:p>
            <a:r>
              <a:rPr lang="en-US" sz="1100" dirty="0">
                <a:latin typeface="Calibri" panose="020F0502020204030204" pitchFamily="34" charset="0"/>
                <a:ea typeface="Calibri" panose="020F0502020204030204" pitchFamily="34" charset="0"/>
                <a:cs typeface="Times New Roman" panose="02020603050405020304" pitchFamily="18" charset="0"/>
              </a:rPr>
              <a:t> </a:t>
            </a:r>
            <a:endParaRPr lang="en-US" sz="1100" dirty="0" smtClean="0">
              <a:latin typeface="Calibri" panose="020F0502020204030204" pitchFamily="34" charset="0"/>
              <a:ea typeface="Calibri" panose="020F0502020204030204" pitchFamily="34" charset="0"/>
              <a:cs typeface="Times New Roman" panose="02020603050405020304" pitchFamily="18" charset="0"/>
            </a:endParaRPr>
          </a:p>
          <a:p>
            <a:r>
              <a:rPr lang="en-US" sz="1100" b="1" dirty="0" smtClean="0">
                <a:latin typeface="Calibri" panose="020F0502020204030204" pitchFamily="34" charset="0"/>
                <a:ea typeface="Calibri" panose="020F0502020204030204" pitchFamily="34" charset="0"/>
                <a:cs typeface="Times New Roman" panose="02020603050405020304" pitchFamily="18" charset="0"/>
              </a:rPr>
              <a:t>Additional charges </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smtClean="0">
                <a:latin typeface="Calibri" panose="020F0502020204030204" pitchFamily="34" charset="0"/>
                <a:ea typeface="Calibri" panose="020F0502020204030204" pitchFamily="34" charset="0"/>
                <a:cs typeface="Times New Roman" panose="02020603050405020304" pitchFamily="18" charset="0"/>
              </a:rPr>
              <a:t>Deliveries </a:t>
            </a:r>
            <a:r>
              <a:rPr lang="en-US" sz="1100" dirty="0">
                <a:latin typeface="Calibri" panose="020F0502020204030204" pitchFamily="34" charset="0"/>
                <a:ea typeface="Calibri" panose="020F0502020204030204" pitchFamily="34" charset="0"/>
                <a:cs typeface="Times New Roman" panose="02020603050405020304" pitchFamily="18" charset="0"/>
              </a:rPr>
              <a:t>outside of </a:t>
            </a:r>
            <a:r>
              <a:rPr lang="en-US" sz="1100" dirty="0" err="1">
                <a:latin typeface="Calibri" panose="020F0502020204030204" pitchFamily="34" charset="0"/>
                <a:ea typeface="Calibri" panose="020F0502020204030204" pitchFamily="34" charset="0"/>
                <a:cs typeface="Times New Roman" panose="02020603050405020304" pitchFamily="18" charset="0"/>
              </a:rPr>
              <a:t>boger</a:t>
            </a:r>
            <a:r>
              <a:rPr lang="en-US" sz="1100" dirty="0">
                <a:latin typeface="Calibri" panose="020F0502020204030204" pitchFamily="34" charset="0"/>
                <a:ea typeface="Calibri" panose="020F0502020204030204" pitchFamily="34" charset="0"/>
                <a:cs typeface="Times New Roman" panose="02020603050405020304" pitchFamily="18" charset="0"/>
              </a:rPr>
              <a:t> hall, </a:t>
            </a:r>
            <a:r>
              <a:rPr lang="en-US" sz="1100" dirty="0" err="1">
                <a:latin typeface="Calibri" panose="020F0502020204030204" pitchFamily="34" charset="0"/>
                <a:ea typeface="Calibri" panose="020F0502020204030204" pitchFamily="34" charset="0"/>
                <a:cs typeface="Times New Roman" panose="02020603050405020304" pitchFamily="18" charset="0"/>
              </a:rPr>
              <a:t>usdan</a:t>
            </a:r>
            <a:r>
              <a:rPr lang="en-US" sz="1100" dirty="0">
                <a:latin typeface="Calibri" panose="020F0502020204030204" pitchFamily="34" charset="0"/>
                <a:ea typeface="Calibri" panose="020F0502020204030204" pitchFamily="34" charset="0"/>
                <a:cs typeface="Times New Roman" panose="02020603050405020304" pitchFamily="18" charset="0"/>
              </a:rPr>
              <a:t> university center and </a:t>
            </a:r>
            <a:r>
              <a:rPr lang="en-US" sz="1100" dirty="0" err="1">
                <a:latin typeface="Calibri" panose="020F0502020204030204" pitchFamily="34" charset="0"/>
                <a:ea typeface="Calibri" panose="020F0502020204030204" pitchFamily="34" charset="0"/>
                <a:cs typeface="Times New Roman" panose="02020603050405020304" pitchFamily="18" charset="0"/>
              </a:rPr>
              <a:t>fayerweather</a:t>
            </a:r>
            <a:r>
              <a:rPr lang="en-US" sz="1100" dirty="0">
                <a:latin typeface="Calibri" panose="020F0502020204030204" pitchFamily="34" charset="0"/>
                <a:ea typeface="Calibri" panose="020F0502020204030204" pitchFamily="34" charset="0"/>
                <a:cs typeface="Times New Roman" panose="02020603050405020304" pitchFamily="18" charset="0"/>
              </a:rPr>
              <a:t> hall will be billed $20 for </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delivered </a:t>
            </a:r>
            <a:r>
              <a:rPr lang="en-US" sz="1100" dirty="0">
                <a:latin typeface="Calibri" panose="020F0502020204030204" pitchFamily="34" charset="0"/>
                <a:ea typeface="Calibri" panose="020F0502020204030204" pitchFamily="34" charset="0"/>
                <a:cs typeface="Times New Roman" panose="02020603050405020304" pitchFamily="18" charset="0"/>
              </a:rPr>
              <a:t>service. F</a:t>
            </a:r>
            <a:r>
              <a:rPr lang="en-US" sz="1100" dirty="0" smtClean="0">
                <a:latin typeface="Calibri" panose="020F0502020204030204" pitchFamily="34" charset="0"/>
                <a:ea typeface="Calibri" panose="020F0502020204030204" pitchFamily="34" charset="0"/>
                <a:cs typeface="Times New Roman" panose="02020603050405020304" pitchFamily="18" charset="0"/>
              </a:rPr>
              <a:t>ormal </a:t>
            </a:r>
            <a:r>
              <a:rPr lang="en-US" sz="1100" dirty="0">
                <a:latin typeface="Calibri" panose="020F0502020204030204" pitchFamily="34" charset="0"/>
                <a:ea typeface="Calibri" panose="020F0502020204030204" pitchFamily="34" charset="0"/>
                <a:cs typeface="Times New Roman" panose="02020603050405020304" pitchFamily="18" charset="0"/>
              </a:rPr>
              <a:t>service ware or disposable compostable products (china, silverware and glassware) are available  for most catered events by client request at the client’s expense. </a:t>
            </a:r>
          </a:p>
          <a:p>
            <a:r>
              <a:rPr lang="en-US" sz="1100" dirty="0" smtClean="0">
                <a:latin typeface="Calibri" panose="020F0502020204030204" pitchFamily="34" charset="0"/>
                <a:ea typeface="Calibri" panose="020F0502020204030204" pitchFamily="34" charset="0"/>
                <a:cs typeface="Times New Roman" panose="02020603050405020304" pitchFamily="18" charset="0"/>
              </a:rPr>
              <a:t>All </a:t>
            </a:r>
            <a:r>
              <a:rPr lang="en-US" sz="1100" dirty="0">
                <a:latin typeface="Calibri" panose="020F0502020204030204" pitchFamily="34" charset="0"/>
                <a:ea typeface="Calibri" panose="020F0502020204030204" pitchFamily="34" charset="0"/>
                <a:cs typeface="Times New Roman" panose="02020603050405020304" pitchFamily="18" charset="0"/>
              </a:rPr>
              <a:t>upgraded linens, table skirting, floral arrangements, formal dinnerware, and special requests and décor will be priced according to event specifications. </a:t>
            </a:r>
            <a:r>
              <a:rPr lang="en-US" sz="1100" dirty="0" smtClean="0">
                <a:latin typeface="Calibri" panose="020F0502020204030204" pitchFamily="34" charset="0"/>
                <a:ea typeface="Calibri" panose="020F0502020204030204" pitchFamily="34" charset="0"/>
                <a:cs typeface="Times New Roman" panose="02020603050405020304" pitchFamily="18" charset="0"/>
              </a:rPr>
              <a:t>For </a:t>
            </a:r>
            <a:r>
              <a:rPr lang="en-US" sz="1100" dirty="0">
                <a:latin typeface="Calibri" panose="020F0502020204030204" pitchFamily="34" charset="0"/>
                <a:ea typeface="Calibri" panose="020F0502020204030204" pitchFamily="34" charset="0"/>
                <a:cs typeface="Times New Roman" panose="02020603050405020304" pitchFamily="18" charset="0"/>
              </a:rPr>
              <a:t>assistance in planning an event or creating a customized menu please call our catering director, john </a:t>
            </a:r>
            <a:r>
              <a:rPr lang="en-US" sz="1100" dirty="0" err="1">
                <a:latin typeface="Calibri" panose="020F0502020204030204" pitchFamily="34" charset="0"/>
                <a:ea typeface="Calibri" panose="020F0502020204030204" pitchFamily="34" charset="0"/>
                <a:cs typeface="Times New Roman" panose="02020603050405020304" pitchFamily="18" charset="0"/>
              </a:rPr>
              <a:t>kehoe,</a:t>
            </a:r>
            <a:r>
              <a:rPr lang="en-US" sz="1100" dirty="0">
                <a:latin typeface="Calibri" panose="020F0502020204030204" pitchFamily="34" charset="0"/>
                <a:ea typeface="Calibri" panose="020F0502020204030204" pitchFamily="34" charset="0"/>
                <a:cs typeface="Times New Roman" panose="02020603050405020304" pitchFamily="18" charset="0"/>
              </a:rPr>
              <a:t> 860-685-3504.</a:t>
            </a:r>
          </a:p>
          <a:p>
            <a:r>
              <a:rPr lang="en-US" sz="1100" dirty="0">
                <a:latin typeface="Calibri" panose="020F0502020204030204" pitchFamily="34" charset="0"/>
                <a:ea typeface="Calibri" panose="020F0502020204030204" pitchFamily="34" charset="0"/>
                <a:cs typeface="Times New Roman" panose="02020603050405020304" pitchFamily="18" charset="0"/>
              </a:rPr>
              <a:t> </a:t>
            </a:r>
          </a:p>
          <a:p>
            <a:r>
              <a:rPr lang="en-US" sz="1100" b="1" dirty="0" smtClean="0">
                <a:latin typeface="Calibri" panose="020F0502020204030204" pitchFamily="34" charset="0"/>
                <a:ea typeface="Calibri" panose="020F0502020204030204" pitchFamily="34" charset="0"/>
                <a:cs typeface="Times New Roman" panose="02020603050405020304" pitchFamily="18" charset="0"/>
              </a:rPr>
              <a:t>Leftovers</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smtClean="0">
                <a:latin typeface="Calibri" panose="020F0502020204030204" pitchFamily="34" charset="0"/>
                <a:ea typeface="Calibri" panose="020F0502020204030204" pitchFamily="34" charset="0"/>
                <a:cs typeface="Times New Roman" panose="02020603050405020304" pitchFamily="18" charset="0"/>
              </a:rPr>
              <a:t>Due </a:t>
            </a:r>
            <a:r>
              <a:rPr lang="en-US" sz="1100" dirty="0">
                <a:latin typeface="Calibri" panose="020F0502020204030204" pitchFamily="34" charset="0"/>
                <a:ea typeface="Calibri" panose="020F0502020204030204" pitchFamily="34" charset="0"/>
                <a:cs typeface="Times New Roman" panose="02020603050405020304" pitchFamily="18" charset="0"/>
              </a:rPr>
              <a:t>to health regulations, perishable leftovers may not be taken from the event and will not be packaged for removal. </a:t>
            </a:r>
            <a:r>
              <a:rPr lang="en-US" sz="1100" dirty="0" smtClean="0">
                <a:latin typeface="Calibri" panose="020F0502020204030204" pitchFamily="34" charset="0"/>
                <a:ea typeface="Calibri" panose="020F0502020204030204" pitchFamily="34" charset="0"/>
                <a:cs typeface="Times New Roman" panose="02020603050405020304" pitchFamily="18" charset="0"/>
              </a:rPr>
              <a:t>Bon </a:t>
            </a:r>
            <a:r>
              <a:rPr lang="en-US" sz="1100" dirty="0">
                <a:latin typeface="Calibri" panose="020F0502020204030204" pitchFamily="34" charset="0"/>
                <a:ea typeface="Calibri" panose="020F0502020204030204" pitchFamily="34" charset="0"/>
                <a:cs typeface="Times New Roman" panose="02020603050405020304" pitchFamily="18" charset="0"/>
              </a:rPr>
              <a:t>appétit will not be held responsible for food items removed without our knowledge.</a:t>
            </a:r>
          </a:p>
          <a:p>
            <a:r>
              <a:rPr lang="en-US" sz="1100" dirty="0">
                <a:latin typeface="Calibri" panose="020F0502020204030204" pitchFamily="34" charset="0"/>
                <a:ea typeface="Calibri" panose="020F0502020204030204" pitchFamily="34" charset="0"/>
                <a:cs typeface="Times New Roman" panose="02020603050405020304" pitchFamily="18" charset="0"/>
              </a:rPr>
              <a:t> </a:t>
            </a:r>
          </a:p>
          <a:p>
            <a:r>
              <a:rPr lang="en-US" sz="1100" b="1" dirty="0" smtClean="0">
                <a:latin typeface="Calibri" panose="020F0502020204030204" pitchFamily="34" charset="0"/>
                <a:ea typeface="Calibri" panose="020F0502020204030204" pitchFamily="34" charset="0"/>
                <a:cs typeface="Times New Roman" panose="02020603050405020304" pitchFamily="18" charset="0"/>
              </a:rPr>
              <a:t>Removal of equipment</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smtClean="0">
                <a:latin typeface="Calibri" panose="020F0502020204030204" pitchFamily="34" charset="0"/>
                <a:ea typeface="Calibri" panose="020F0502020204030204" pitchFamily="34" charset="0"/>
                <a:cs typeface="Times New Roman" panose="02020603050405020304" pitchFamily="18" charset="0"/>
              </a:rPr>
              <a:t>Catering </a:t>
            </a:r>
            <a:r>
              <a:rPr lang="en-US" sz="1100" dirty="0">
                <a:latin typeface="Calibri" panose="020F0502020204030204" pitchFamily="34" charset="0"/>
                <a:ea typeface="Calibri" panose="020F0502020204030204" pitchFamily="34" charset="0"/>
                <a:cs typeface="Times New Roman" panose="02020603050405020304" pitchFamily="18" charset="0"/>
              </a:rPr>
              <a:t>equipment may not be removed from the event. in cases where it is removed, replacement charges will be applied to the final bill. </a:t>
            </a:r>
            <a:r>
              <a:rPr lang="en-US" sz="1100" dirty="0" smtClean="0">
                <a:latin typeface="Calibri" panose="020F0502020204030204" pitchFamily="34" charset="0"/>
                <a:ea typeface="Calibri" panose="020F0502020204030204" pitchFamily="34" charset="0"/>
                <a:cs typeface="Times New Roman" panose="02020603050405020304" pitchFamily="18" charset="0"/>
              </a:rPr>
              <a:t>Replacement </a:t>
            </a:r>
            <a:r>
              <a:rPr lang="en-US" sz="1100" dirty="0">
                <a:latin typeface="Calibri" panose="020F0502020204030204" pitchFamily="34" charset="0"/>
                <a:ea typeface="Calibri" panose="020F0502020204030204" pitchFamily="34" charset="0"/>
                <a:cs typeface="Times New Roman" panose="02020603050405020304" pitchFamily="18" charset="0"/>
              </a:rPr>
              <a:t>charges vary depending on item removed.</a:t>
            </a:r>
          </a:p>
          <a:p>
            <a:r>
              <a:rPr lang="en-US" sz="1100" dirty="0">
                <a:latin typeface="Calibri" panose="020F0502020204030204" pitchFamily="34" charset="0"/>
                <a:ea typeface="Calibri" panose="020F0502020204030204" pitchFamily="34" charset="0"/>
                <a:cs typeface="Times New Roman" panose="02020603050405020304" pitchFamily="18" charset="0"/>
              </a:rPr>
              <a:t> </a:t>
            </a:r>
          </a:p>
          <a:p>
            <a:r>
              <a:rPr lang="en-US" sz="1100" b="1" dirty="0" smtClean="0">
                <a:latin typeface="Calibri" panose="020F0502020204030204" pitchFamily="34" charset="0"/>
                <a:ea typeface="Calibri" panose="020F0502020204030204" pitchFamily="34" charset="0"/>
                <a:cs typeface="Times New Roman" panose="02020603050405020304" pitchFamily="18" charset="0"/>
              </a:rPr>
              <a:t>Composting</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a:p>
            <a:r>
              <a:rPr lang="en-US" sz="1100" dirty="0" smtClean="0">
                <a:latin typeface="Calibri" panose="020F0502020204030204" pitchFamily="34" charset="0"/>
                <a:ea typeface="Calibri" panose="020F0502020204030204" pitchFamily="34" charset="0"/>
                <a:cs typeface="Times New Roman" panose="02020603050405020304" pitchFamily="18" charset="0"/>
              </a:rPr>
              <a:t>In </a:t>
            </a:r>
            <a:r>
              <a:rPr lang="en-US" sz="1100" dirty="0">
                <a:latin typeface="Calibri" panose="020F0502020204030204" pitchFamily="34" charset="0"/>
                <a:ea typeface="Calibri" panose="020F0502020204030204" pitchFamily="34" charset="0"/>
                <a:cs typeface="Times New Roman" panose="02020603050405020304" pitchFamily="18" charset="0"/>
              </a:rPr>
              <a:t>an effort to support our commitment to zero waste,  we proudly offer the option to compost at your events. </a:t>
            </a:r>
          </a:p>
        </p:txBody>
      </p:sp>
      <p:sp>
        <p:nvSpPr>
          <p:cNvPr id="17" name="Rectangle 16"/>
          <p:cNvSpPr/>
          <p:nvPr/>
        </p:nvSpPr>
        <p:spPr>
          <a:xfrm>
            <a:off x="495300" y="457200"/>
            <a:ext cx="6819900" cy="9144000"/>
          </a:xfrm>
          <a:prstGeom prst="rect">
            <a:avLst/>
          </a:prstGeom>
          <a:noFill/>
          <a:ln w="1968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111250" y="1543050"/>
            <a:ext cx="5556250" cy="1107996"/>
          </a:xfrm>
          <a:prstGeom prst="rect">
            <a:avLst/>
          </a:prstGeom>
          <a:noFill/>
        </p:spPr>
        <p:txBody>
          <a:bodyPr wrap="square" rtlCol="0">
            <a:spAutoFit/>
          </a:bodyPr>
          <a:lstStyle/>
          <a:p>
            <a:pPr algn="ctr"/>
            <a:r>
              <a:rPr lang="en-US" sz="6600" spc="150" dirty="0" smtClean="0">
                <a:latin typeface="Gill Sans MT Ext Condensed Bold" panose="020B0902020104020203" pitchFamily="34" charset="0"/>
              </a:rPr>
              <a:t>CONNECT WITH US</a:t>
            </a:r>
            <a:endParaRPr lang="en-US" sz="13800" spc="150" dirty="0">
              <a:latin typeface="Gill Sans MT Ext Condensed Bold" panose="020B0902020104020203" pitchFamily="34" charset="0"/>
            </a:endParaRPr>
          </a:p>
        </p:txBody>
      </p:sp>
      <p:pic>
        <p:nvPicPr>
          <p:cNvPr id="19" name="Picture 18"/>
          <p:cNvPicPr>
            <a:picLocks noChangeAspect="1"/>
          </p:cNvPicPr>
          <p:nvPr/>
        </p:nvPicPr>
        <p:blipFill rotWithShape="1">
          <a:blip r:embed="rId3" cstate="print">
            <a:extLst>
              <a:ext uri="{28A0092B-C50C-407E-A947-70E740481C1C}">
                <a14:useLocalDpi xmlns:a14="http://schemas.microsoft.com/office/drawing/2010/main" val="0"/>
              </a:ext>
            </a:extLst>
          </a:blip>
          <a:srcRect l="13133" r="10754"/>
          <a:stretch/>
        </p:blipFill>
        <p:spPr>
          <a:xfrm>
            <a:off x="1485900" y="2195184"/>
            <a:ext cx="4876800" cy="874395"/>
          </a:xfrm>
          <a:prstGeom prst="rect">
            <a:avLst/>
          </a:prstGeom>
        </p:spPr>
      </p:pic>
      <p:sp>
        <p:nvSpPr>
          <p:cNvPr id="4" name="Rectangle 3"/>
          <p:cNvSpPr/>
          <p:nvPr/>
        </p:nvSpPr>
        <p:spPr>
          <a:xfrm>
            <a:off x="1460500" y="2838746"/>
            <a:ext cx="4876800" cy="461665"/>
          </a:xfrm>
          <a:prstGeom prst="rect">
            <a:avLst/>
          </a:prstGeom>
        </p:spPr>
        <p:txBody>
          <a:bodyPr wrap="square">
            <a:spAutoFit/>
          </a:bodyPr>
          <a:lstStyle/>
          <a:p>
            <a:pPr lvl="0" algn="just"/>
            <a:r>
              <a:rPr lang="en-US" sz="1200" dirty="0">
                <a:solidFill>
                  <a:prstClr val="black"/>
                </a:solidFill>
                <a:latin typeface="Trebuchet MS" panose="020B0603020202020204" pitchFamily="34" charset="0"/>
              </a:rPr>
              <a:t>We see ourselves as part of your team, so our goal is collaborate with you to offer an experience perfectly tailored to your needs. </a:t>
            </a:r>
          </a:p>
        </p:txBody>
      </p:sp>
    </p:spTree>
    <p:extLst>
      <p:ext uri="{BB962C8B-B14F-4D97-AF65-F5344CB8AC3E}">
        <p14:creationId xmlns:p14="http://schemas.microsoft.com/office/powerpoint/2010/main" val="3375389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01700" y="5348374"/>
            <a:ext cx="6045200" cy="261610"/>
          </a:xfrm>
          <a:prstGeom prst="rect">
            <a:avLst/>
          </a:prstGeom>
        </p:spPr>
        <p:txBody>
          <a:bodyPr wrap="square">
            <a:spAutoFit/>
          </a:bodyPr>
          <a:lstStyle/>
          <a:p>
            <a:pPr lvl="0"/>
            <a:r>
              <a:rPr lang="en-US" sz="1100" dirty="0" smtClean="0">
                <a:solidFill>
                  <a:srgbClr val="000000"/>
                </a:solidFill>
                <a:latin typeface="Agenda" panose="02000603040000020004" pitchFamily="2" charset="0"/>
                <a:ea typeface="Calibri" panose="020F0502020204030204" pitchFamily="34" charset="0"/>
                <a:cs typeface="Trebuchet MS" panose="020B0603020202020204" pitchFamily="34" charset="0"/>
              </a:rPr>
              <a:t>. </a:t>
            </a:r>
            <a:endParaRPr lang="en-US" sz="1100" dirty="0">
              <a:solidFill>
                <a:srgbClr val="000000"/>
              </a:solidFill>
              <a:latin typeface="Agenda" panose="02000603040000020004" pitchFamily="2" charset="0"/>
              <a:ea typeface="Calibri" panose="020F0502020204030204" pitchFamily="34" charset="0"/>
              <a:cs typeface="Trebuchet MS" panose="020B0603020202020204" pitchFamily="34" charset="0"/>
            </a:endParaRPr>
          </a:p>
        </p:txBody>
      </p:sp>
      <p:sp>
        <p:nvSpPr>
          <p:cNvPr id="14" name="Rectangle 13"/>
          <p:cNvSpPr/>
          <p:nvPr/>
        </p:nvSpPr>
        <p:spPr>
          <a:xfrm>
            <a:off x="895350" y="1491166"/>
            <a:ext cx="6051550" cy="4339650"/>
          </a:xfrm>
          <a:prstGeom prst="rect">
            <a:avLst/>
          </a:prstGeom>
        </p:spPr>
        <p:txBody>
          <a:bodyPr wrap="square">
            <a:spAutoFit/>
          </a:bodyPr>
          <a:lstStyle/>
          <a:p>
            <a:endParaRPr lang="en-US" sz="1200" dirty="0" smtClean="0">
              <a:latin typeface="Calibri" panose="020F0502020204030204" pitchFamily="34" charset="0"/>
              <a:ea typeface="Calibri" panose="020F0502020204030204" pitchFamily="34" charset="0"/>
              <a:cs typeface="Times New Roman" panose="02020603050405020304" pitchFamily="18" charset="0"/>
            </a:endParaRPr>
          </a:p>
          <a:p>
            <a:r>
              <a:rPr lang="en-US" sz="1200" b="1" dirty="0" smtClean="0">
                <a:latin typeface="Calibri" panose="020F0502020204030204" pitchFamily="34" charset="0"/>
                <a:ea typeface="Calibri" panose="020F0502020204030204" pitchFamily="34" charset="0"/>
                <a:cs typeface="Times New Roman" panose="02020603050405020304" pitchFamily="18" charset="0"/>
              </a:rPr>
              <a:t>Service levels</a:t>
            </a:r>
            <a:endParaRPr lang="en-US" sz="1200" b="1" dirty="0">
              <a:latin typeface="Calibri" panose="020F0502020204030204" pitchFamily="34" charset="0"/>
              <a:ea typeface="Calibri" panose="020F0502020204030204" pitchFamily="34" charset="0"/>
              <a:cs typeface="Times New Roman" panose="02020603050405020304" pitchFamily="18" charset="0"/>
            </a:endParaRPr>
          </a:p>
          <a:p>
            <a:r>
              <a:rPr lang="en-US" sz="1200" dirty="0" smtClean="0">
                <a:latin typeface="Calibri" panose="020F0502020204030204" pitchFamily="34" charset="0"/>
                <a:ea typeface="Calibri" panose="020F0502020204030204" pitchFamily="34" charset="0"/>
                <a:cs typeface="Times New Roman" panose="02020603050405020304" pitchFamily="18" charset="0"/>
              </a:rPr>
              <a:t>Our </a:t>
            </a:r>
            <a:r>
              <a:rPr lang="en-US" sz="1200" dirty="0">
                <a:latin typeface="Calibri" panose="020F0502020204030204" pitchFamily="34" charset="0"/>
                <a:ea typeface="Calibri" panose="020F0502020204030204" pitchFamily="34" charset="0"/>
                <a:cs typeface="Times New Roman" panose="02020603050405020304" pitchFamily="18" charset="0"/>
              </a:rPr>
              <a:t>catering guide offers four distinct service levels to fit your event’s needs.</a:t>
            </a:r>
          </a:p>
          <a:p>
            <a:r>
              <a:rPr lang="en-US" sz="1200" dirty="0">
                <a:latin typeface="Calibri" panose="020F0502020204030204" pitchFamily="34" charset="0"/>
                <a:ea typeface="Calibri" panose="020F0502020204030204" pitchFamily="34" charset="0"/>
                <a:cs typeface="Times New Roman" panose="02020603050405020304" pitchFamily="18" charset="0"/>
              </a:rPr>
              <a:t> </a:t>
            </a:r>
          </a:p>
          <a:p>
            <a:r>
              <a:rPr lang="en-US" sz="1200" b="1" dirty="0" smtClean="0">
                <a:latin typeface="Calibri" panose="020F0502020204030204" pitchFamily="34" charset="0"/>
                <a:ea typeface="Calibri" panose="020F0502020204030204" pitchFamily="34" charset="0"/>
                <a:cs typeface="Times New Roman" panose="02020603050405020304" pitchFamily="18" charset="0"/>
              </a:rPr>
              <a:t>Delivered</a:t>
            </a:r>
            <a:endParaRPr lang="en-US" sz="1200" b="1" dirty="0">
              <a:latin typeface="Calibri" panose="020F0502020204030204" pitchFamily="34" charset="0"/>
              <a:ea typeface="Calibri" panose="020F0502020204030204" pitchFamily="34" charset="0"/>
              <a:cs typeface="Times New Roman" panose="02020603050405020304" pitchFamily="18" charset="0"/>
            </a:endParaRPr>
          </a:p>
          <a:p>
            <a:r>
              <a:rPr lang="en-US" sz="1200" dirty="0" smtClean="0">
                <a:latin typeface="Calibri" panose="020F0502020204030204" pitchFamily="34" charset="0"/>
                <a:ea typeface="Calibri" panose="020F0502020204030204" pitchFamily="34" charset="0"/>
                <a:cs typeface="Times New Roman" panose="02020603050405020304" pitchFamily="18" charset="0"/>
              </a:rPr>
              <a:t>Delivered </a:t>
            </a:r>
            <a:r>
              <a:rPr lang="en-US" sz="1200" dirty="0">
                <a:latin typeface="Calibri" panose="020F0502020204030204" pitchFamily="34" charset="0"/>
                <a:ea typeface="Calibri" panose="020F0502020204030204" pitchFamily="34" charset="0"/>
                <a:cs typeface="Times New Roman" panose="02020603050405020304" pitchFamily="18" charset="0"/>
              </a:rPr>
              <a:t>service is recommended for most events. </a:t>
            </a:r>
            <a:r>
              <a:rPr lang="en-US" sz="1200" dirty="0" smtClean="0">
                <a:latin typeface="Calibri" panose="020F0502020204030204" pitchFamily="34" charset="0"/>
                <a:ea typeface="Calibri" panose="020F0502020204030204" pitchFamily="34" charset="0"/>
                <a:cs typeface="Times New Roman" panose="02020603050405020304" pitchFamily="18" charset="0"/>
              </a:rPr>
              <a:t>It </a:t>
            </a:r>
            <a:r>
              <a:rPr lang="en-US" sz="1200" dirty="0">
                <a:latin typeface="Calibri" panose="020F0502020204030204" pitchFamily="34" charset="0"/>
                <a:ea typeface="Calibri" panose="020F0502020204030204" pitchFamily="34" charset="0"/>
                <a:cs typeface="Times New Roman" panose="02020603050405020304" pitchFamily="18" charset="0"/>
              </a:rPr>
              <a:t>does not include any attendants. </a:t>
            </a:r>
            <a:r>
              <a:rPr lang="en-US" sz="1200" dirty="0" smtClean="0">
                <a:latin typeface="Calibri" panose="020F0502020204030204" pitchFamily="34" charset="0"/>
                <a:ea typeface="Calibri" panose="020F0502020204030204" pitchFamily="34" charset="0"/>
                <a:cs typeface="Times New Roman" panose="02020603050405020304" pitchFamily="18" charset="0"/>
              </a:rPr>
              <a:t>Your </a:t>
            </a:r>
            <a:r>
              <a:rPr lang="en-US" sz="1200" dirty="0">
                <a:latin typeface="Calibri" panose="020F0502020204030204" pitchFamily="34" charset="0"/>
                <a:ea typeface="Calibri" panose="020F0502020204030204" pitchFamily="34" charset="0"/>
                <a:cs typeface="Times New Roman" panose="02020603050405020304" pitchFamily="18" charset="0"/>
              </a:rPr>
              <a:t>order will be </a:t>
            </a:r>
            <a:r>
              <a:rPr lang="en-US" sz="1200" dirty="0" smtClean="0">
                <a:latin typeface="Calibri" panose="020F0502020204030204" pitchFamily="34" charset="0"/>
                <a:ea typeface="Calibri" panose="020F0502020204030204" pitchFamily="34" charset="0"/>
                <a:cs typeface="Times New Roman" panose="02020603050405020304" pitchFamily="18" charset="0"/>
              </a:rPr>
              <a:t>delivered </a:t>
            </a:r>
            <a:r>
              <a:rPr lang="en-US" sz="1200" dirty="0">
                <a:latin typeface="Calibri" panose="020F0502020204030204" pitchFamily="34" charset="0"/>
                <a:ea typeface="Calibri" panose="020F0502020204030204" pitchFamily="34" charset="0"/>
                <a:cs typeface="Times New Roman" panose="02020603050405020304" pitchFamily="18" charset="0"/>
              </a:rPr>
              <a:t>and picked up at the times specified on your event order.</a:t>
            </a:r>
          </a:p>
          <a:p>
            <a:r>
              <a:rPr lang="en-US" sz="1200" dirty="0">
                <a:latin typeface="Calibri" panose="020F0502020204030204" pitchFamily="34" charset="0"/>
                <a:ea typeface="Calibri" panose="020F0502020204030204" pitchFamily="34" charset="0"/>
                <a:cs typeface="Times New Roman" panose="02020603050405020304" pitchFamily="18" charset="0"/>
              </a:rPr>
              <a:t> </a:t>
            </a:r>
          </a:p>
          <a:p>
            <a:r>
              <a:rPr lang="en-US" sz="1200" b="1" dirty="0" smtClean="0">
                <a:latin typeface="Calibri" panose="020F0502020204030204" pitchFamily="34" charset="0"/>
                <a:ea typeface="Calibri" panose="020F0502020204030204" pitchFamily="34" charset="0"/>
                <a:cs typeface="Times New Roman" panose="02020603050405020304" pitchFamily="18" charset="0"/>
              </a:rPr>
              <a:t>Self-service buffet</a:t>
            </a:r>
            <a:endParaRPr lang="en-US" sz="1200" b="1" dirty="0">
              <a:latin typeface="Calibri" panose="020F0502020204030204" pitchFamily="34" charset="0"/>
              <a:ea typeface="Calibri" panose="020F0502020204030204" pitchFamily="34" charset="0"/>
              <a:cs typeface="Times New Roman" panose="02020603050405020304" pitchFamily="18" charset="0"/>
            </a:endParaRPr>
          </a:p>
          <a:p>
            <a:r>
              <a:rPr lang="en-US" sz="1200" dirty="0" smtClean="0">
                <a:latin typeface="Calibri" panose="020F0502020204030204" pitchFamily="34" charset="0"/>
                <a:ea typeface="Calibri" panose="020F0502020204030204" pitchFamily="34" charset="0"/>
                <a:cs typeface="Times New Roman" panose="02020603050405020304" pitchFamily="18" charset="0"/>
              </a:rPr>
              <a:t>A </a:t>
            </a:r>
            <a:r>
              <a:rPr lang="en-US" sz="1200" dirty="0">
                <a:latin typeface="Calibri" panose="020F0502020204030204" pitchFamily="34" charset="0"/>
                <a:ea typeface="Calibri" panose="020F0502020204030204" pitchFamily="34" charset="0"/>
                <a:cs typeface="Times New Roman" panose="02020603050405020304" pitchFamily="18" charset="0"/>
              </a:rPr>
              <a:t>self-service option is recommended for informal affairs or business meetings where</a:t>
            </a:r>
          </a:p>
          <a:p>
            <a:r>
              <a:rPr lang="en-US" sz="1200" dirty="0">
                <a:latin typeface="Calibri" panose="020F0502020204030204" pitchFamily="34" charset="0"/>
                <a:ea typeface="Calibri" panose="020F0502020204030204" pitchFamily="34" charset="0"/>
                <a:cs typeface="Times New Roman" panose="02020603050405020304" pitchFamily="18" charset="0"/>
              </a:rPr>
              <a:t>less than 25 guests will be in attendance. </a:t>
            </a:r>
            <a:r>
              <a:rPr lang="en-US" sz="1200" dirty="0" smtClean="0">
                <a:latin typeface="Calibri" panose="020F0502020204030204" pitchFamily="34" charset="0"/>
                <a:ea typeface="Calibri" panose="020F0502020204030204" pitchFamily="34" charset="0"/>
                <a:cs typeface="Times New Roman" panose="02020603050405020304" pitchFamily="18" charset="0"/>
              </a:rPr>
              <a:t>Attendants </a:t>
            </a:r>
            <a:r>
              <a:rPr lang="en-US" sz="1200" dirty="0">
                <a:latin typeface="Calibri" panose="020F0502020204030204" pitchFamily="34" charset="0"/>
                <a:ea typeface="Calibri" panose="020F0502020204030204" pitchFamily="34" charset="0"/>
                <a:cs typeface="Times New Roman" panose="02020603050405020304" pitchFamily="18" charset="0"/>
              </a:rPr>
              <a:t>will not be provided with this</a:t>
            </a:r>
          </a:p>
          <a:p>
            <a:r>
              <a:rPr lang="en-US" sz="1200" dirty="0">
                <a:latin typeface="Calibri" panose="020F0502020204030204" pitchFamily="34" charset="0"/>
                <a:ea typeface="Calibri" panose="020F0502020204030204" pitchFamily="34" charset="0"/>
                <a:cs typeface="Times New Roman" panose="02020603050405020304" pitchFamily="18" charset="0"/>
              </a:rPr>
              <a:t>service level. </a:t>
            </a:r>
            <a:r>
              <a:rPr lang="en-US" sz="1200" dirty="0" smtClean="0">
                <a:latin typeface="Calibri" panose="020F0502020204030204" pitchFamily="34" charset="0"/>
                <a:ea typeface="Calibri" panose="020F0502020204030204" pitchFamily="34" charset="0"/>
                <a:cs typeface="Times New Roman" panose="02020603050405020304" pitchFamily="18" charset="0"/>
              </a:rPr>
              <a:t>This </a:t>
            </a:r>
            <a:r>
              <a:rPr lang="en-US" sz="1200" dirty="0">
                <a:latin typeface="Calibri" panose="020F0502020204030204" pitchFamily="34" charset="0"/>
                <a:ea typeface="Calibri" panose="020F0502020204030204" pitchFamily="34" charset="0"/>
                <a:cs typeface="Times New Roman" panose="02020603050405020304" pitchFamily="18" charset="0"/>
              </a:rPr>
              <a:t>service level includes the “green initiative” supplies , unless otherwise requested </a:t>
            </a:r>
            <a:r>
              <a:rPr lang="en-US" sz="1200" dirty="0" smtClean="0">
                <a:latin typeface="Calibri" panose="020F0502020204030204" pitchFamily="34" charset="0"/>
                <a:ea typeface="Calibri" panose="020F0502020204030204" pitchFamily="34" charset="0"/>
                <a:cs typeface="Times New Roman" panose="02020603050405020304" pitchFamily="18" charset="0"/>
              </a:rPr>
              <a:t>alternative </a:t>
            </a:r>
            <a:r>
              <a:rPr lang="en-US" sz="1200" dirty="0">
                <a:latin typeface="Calibri" panose="020F0502020204030204" pitchFamily="34" charset="0"/>
                <a:ea typeface="Calibri" panose="020F0502020204030204" pitchFamily="34" charset="0"/>
                <a:cs typeface="Times New Roman" panose="02020603050405020304" pitchFamily="18" charset="0"/>
              </a:rPr>
              <a:t>options. </a:t>
            </a:r>
            <a:r>
              <a:rPr lang="en-US" sz="1200" dirty="0" smtClean="0">
                <a:latin typeface="Calibri" panose="020F0502020204030204" pitchFamily="34" charset="0"/>
                <a:ea typeface="Calibri" panose="020F0502020204030204" pitchFamily="34" charset="0"/>
                <a:cs typeface="Times New Roman" panose="02020603050405020304" pitchFamily="18" charset="0"/>
              </a:rPr>
              <a:t>Your </a:t>
            </a:r>
            <a:r>
              <a:rPr lang="en-US" sz="1200" dirty="0">
                <a:latin typeface="Calibri" panose="020F0502020204030204" pitchFamily="34" charset="0"/>
                <a:ea typeface="Calibri" panose="020F0502020204030204" pitchFamily="34" charset="0"/>
                <a:cs typeface="Times New Roman" panose="02020603050405020304" pitchFamily="18" charset="0"/>
              </a:rPr>
              <a:t>buffet will be beautifully presented and ready to start at </a:t>
            </a:r>
            <a:r>
              <a:rPr lang="en-US" sz="1200" dirty="0" smtClean="0">
                <a:latin typeface="Calibri" panose="020F0502020204030204" pitchFamily="34" charset="0"/>
                <a:ea typeface="Calibri" panose="020F0502020204030204" pitchFamily="34" charset="0"/>
                <a:cs typeface="Times New Roman" panose="02020603050405020304" pitchFamily="18" charset="0"/>
              </a:rPr>
              <a:t>your convenience</a:t>
            </a:r>
            <a:r>
              <a:rPr lang="en-US" sz="1200" dirty="0">
                <a:latin typeface="Calibri" panose="020F0502020204030204" pitchFamily="34" charset="0"/>
                <a:ea typeface="Calibri" panose="020F0502020204030204" pitchFamily="34" charset="0"/>
                <a:cs typeface="Times New Roman" panose="02020603050405020304" pitchFamily="18" charset="0"/>
              </a:rPr>
              <a:t>.</a:t>
            </a:r>
          </a:p>
          <a:p>
            <a:r>
              <a:rPr lang="en-US" sz="1200" dirty="0">
                <a:latin typeface="Calibri" panose="020F0502020204030204" pitchFamily="34" charset="0"/>
                <a:ea typeface="Calibri" panose="020F0502020204030204" pitchFamily="34" charset="0"/>
                <a:cs typeface="Times New Roman" panose="02020603050405020304" pitchFamily="18" charset="0"/>
              </a:rPr>
              <a:t> </a:t>
            </a:r>
          </a:p>
          <a:p>
            <a:r>
              <a:rPr lang="en-US" sz="1200" b="1" dirty="0" smtClean="0">
                <a:latin typeface="Calibri" panose="020F0502020204030204" pitchFamily="34" charset="0"/>
                <a:ea typeface="Calibri" panose="020F0502020204030204" pitchFamily="34" charset="0"/>
                <a:cs typeface="Times New Roman" panose="02020603050405020304" pitchFamily="18" charset="0"/>
              </a:rPr>
              <a:t>Waited-service buffet</a:t>
            </a:r>
            <a:endParaRPr lang="en-US" sz="1200" b="1" dirty="0">
              <a:latin typeface="Calibri" panose="020F0502020204030204" pitchFamily="34" charset="0"/>
              <a:ea typeface="Calibri" panose="020F0502020204030204" pitchFamily="34" charset="0"/>
              <a:cs typeface="Times New Roman" panose="02020603050405020304" pitchFamily="18" charset="0"/>
            </a:endParaRPr>
          </a:p>
          <a:p>
            <a:r>
              <a:rPr lang="en-US" sz="1200" dirty="0" smtClean="0">
                <a:latin typeface="Calibri" panose="020F0502020204030204" pitchFamily="34" charset="0"/>
                <a:ea typeface="Calibri" panose="020F0502020204030204" pitchFamily="34" charset="0"/>
                <a:cs typeface="Times New Roman" panose="02020603050405020304" pitchFamily="18" charset="0"/>
              </a:rPr>
              <a:t>This </a:t>
            </a:r>
            <a:r>
              <a:rPr lang="en-US" sz="1200" dirty="0">
                <a:latin typeface="Calibri" panose="020F0502020204030204" pitchFamily="34" charset="0"/>
                <a:ea typeface="Calibri" panose="020F0502020204030204" pitchFamily="34" charset="0"/>
                <a:cs typeface="Times New Roman" panose="02020603050405020304" pitchFamily="18" charset="0"/>
              </a:rPr>
              <a:t>service level is recommended for receptions, luncheons, dinners, and cocktail</a:t>
            </a:r>
          </a:p>
          <a:p>
            <a:r>
              <a:rPr lang="en-US" sz="1200" dirty="0">
                <a:latin typeface="Calibri" panose="020F0502020204030204" pitchFamily="34" charset="0"/>
                <a:ea typeface="Calibri" panose="020F0502020204030204" pitchFamily="34" charset="0"/>
                <a:cs typeface="Times New Roman" panose="02020603050405020304" pitchFamily="18" charset="0"/>
              </a:rPr>
              <a:t>receptions serving more than 25 guests. </a:t>
            </a:r>
            <a:r>
              <a:rPr lang="en-US" sz="1200" dirty="0" smtClean="0">
                <a:latin typeface="Calibri" panose="020F0502020204030204" pitchFamily="34" charset="0"/>
                <a:ea typeface="Calibri" panose="020F0502020204030204" pitchFamily="34" charset="0"/>
                <a:cs typeface="Times New Roman" panose="02020603050405020304" pitchFamily="18" charset="0"/>
              </a:rPr>
              <a:t>All </a:t>
            </a:r>
            <a:r>
              <a:rPr lang="en-US" sz="1200" dirty="0">
                <a:latin typeface="Calibri" panose="020F0502020204030204" pitchFamily="34" charset="0"/>
                <a:ea typeface="Calibri" panose="020F0502020204030204" pitchFamily="34" charset="0"/>
                <a:cs typeface="Times New Roman" panose="02020603050405020304" pitchFamily="18" charset="0"/>
              </a:rPr>
              <a:t>steps of service (hors d’oeuvres, entrées, etc.) will </a:t>
            </a:r>
            <a:r>
              <a:rPr lang="en-US" sz="1200" dirty="0" smtClean="0">
                <a:latin typeface="Calibri" panose="020F0502020204030204" pitchFamily="34" charset="0"/>
                <a:ea typeface="Calibri" panose="020F0502020204030204" pitchFamily="34" charset="0"/>
                <a:cs typeface="Times New Roman" panose="02020603050405020304" pitchFamily="18" charset="0"/>
              </a:rPr>
              <a:t>be presented </a:t>
            </a:r>
            <a:r>
              <a:rPr lang="en-US" sz="1200" dirty="0">
                <a:latin typeface="Calibri" panose="020F0502020204030204" pitchFamily="34" charset="0"/>
                <a:ea typeface="Calibri" panose="020F0502020204030204" pitchFamily="34" charset="0"/>
                <a:cs typeface="Times New Roman" panose="02020603050405020304" pitchFamily="18" charset="0"/>
              </a:rPr>
              <a:t>as buffet service. </a:t>
            </a:r>
          </a:p>
          <a:p>
            <a:r>
              <a:rPr lang="en-US" sz="1200" dirty="0">
                <a:latin typeface="Calibri" panose="020F0502020204030204" pitchFamily="34" charset="0"/>
                <a:ea typeface="Calibri" panose="020F0502020204030204" pitchFamily="34" charset="0"/>
                <a:cs typeface="Times New Roman" panose="02020603050405020304" pitchFamily="18" charset="0"/>
              </a:rPr>
              <a:t> </a:t>
            </a:r>
          </a:p>
          <a:p>
            <a:r>
              <a:rPr lang="en-US" sz="1200" b="1" dirty="0" smtClean="0">
                <a:latin typeface="Calibri" panose="020F0502020204030204" pitchFamily="34" charset="0"/>
                <a:ea typeface="Calibri" panose="020F0502020204030204" pitchFamily="34" charset="0"/>
                <a:cs typeface="Times New Roman" panose="02020603050405020304" pitchFamily="18" charset="0"/>
              </a:rPr>
              <a:t>Formal table service</a:t>
            </a:r>
            <a:endParaRPr lang="en-US" sz="1200" b="1" dirty="0">
              <a:latin typeface="Calibri" panose="020F0502020204030204" pitchFamily="34" charset="0"/>
              <a:ea typeface="Calibri" panose="020F0502020204030204" pitchFamily="34" charset="0"/>
              <a:cs typeface="Times New Roman" panose="02020603050405020304" pitchFamily="18" charset="0"/>
            </a:endParaRPr>
          </a:p>
          <a:p>
            <a:r>
              <a:rPr lang="en-US" sz="1200" dirty="0" smtClean="0">
                <a:latin typeface="Calibri" panose="020F0502020204030204" pitchFamily="34" charset="0"/>
                <a:ea typeface="Calibri" panose="020F0502020204030204" pitchFamily="34" charset="0"/>
                <a:cs typeface="Times New Roman" panose="02020603050405020304" pitchFamily="18" charset="0"/>
              </a:rPr>
              <a:t>This </a:t>
            </a:r>
            <a:r>
              <a:rPr lang="en-US" sz="1200" dirty="0">
                <a:latin typeface="Calibri" panose="020F0502020204030204" pitchFamily="34" charset="0"/>
                <a:ea typeface="Calibri" panose="020F0502020204030204" pitchFamily="34" charset="0"/>
                <a:cs typeface="Times New Roman" panose="02020603050405020304" pitchFamily="18" charset="0"/>
              </a:rPr>
              <a:t>service level includes full-service wait staff for formal sit-down luncheons,</a:t>
            </a:r>
          </a:p>
          <a:p>
            <a:r>
              <a:rPr lang="en-US" sz="1200" dirty="0">
                <a:latin typeface="Calibri" panose="020F0502020204030204" pitchFamily="34" charset="0"/>
                <a:ea typeface="Calibri" panose="020F0502020204030204" pitchFamily="34" charset="0"/>
                <a:cs typeface="Times New Roman" panose="02020603050405020304" pitchFamily="18" charset="0"/>
              </a:rPr>
              <a:t>dinners and tray-passed cocktail receptions.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Box 14"/>
          <p:cNvSpPr txBox="1"/>
          <p:nvPr/>
        </p:nvSpPr>
        <p:spPr>
          <a:xfrm>
            <a:off x="889000" y="768923"/>
            <a:ext cx="3390900" cy="630942"/>
          </a:xfrm>
          <a:prstGeom prst="rect">
            <a:avLst/>
          </a:prstGeom>
          <a:noFill/>
        </p:spPr>
        <p:txBody>
          <a:bodyPr wrap="square" rtlCol="0">
            <a:spAutoFit/>
          </a:bodyPr>
          <a:lstStyle/>
          <a:p>
            <a:r>
              <a:rPr lang="en-US" sz="3500" spc="50" dirty="0" smtClean="0">
                <a:latin typeface="Gill Sans MT Ext Condensed Bold" panose="020B0902020104020203" pitchFamily="34" charset="0"/>
              </a:rPr>
              <a:t>BELLS &amp; WHISTLES</a:t>
            </a:r>
            <a:endParaRPr lang="en-US" sz="3500" spc="50" dirty="0">
              <a:latin typeface="Gill Sans MT Ext Condensed Bold" panose="020B0902020104020203" pitchFamily="34" charset="0"/>
            </a:endParaRPr>
          </a:p>
        </p:txBody>
      </p:sp>
      <p:pic>
        <p:nvPicPr>
          <p:cNvPr id="16" name="Picture 15"/>
          <p:cNvPicPr>
            <a:picLocks noChangeAspect="1"/>
          </p:cNvPicPr>
          <p:nvPr/>
        </p:nvPicPr>
        <p:blipFill rotWithShape="1">
          <a:blip r:embed="rId3" cstate="print">
            <a:extLst>
              <a:ext uri="{28A0092B-C50C-407E-A947-70E740481C1C}">
                <a14:useLocalDpi xmlns:a14="http://schemas.microsoft.com/office/drawing/2010/main" val="0"/>
              </a:ext>
            </a:extLst>
          </a:blip>
          <a:srcRect t="1061" r="42340" b="1"/>
          <a:stretch/>
        </p:blipFill>
        <p:spPr>
          <a:xfrm>
            <a:off x="730251" y="1134974"/>
            <a:ext cx="2292349" cy="536793"/>
          </a:xfrm>
          <a:prstGeom prst="rect">
            <a:avLst/>
          </a:prstGeom>
        </p:spPr>
      </p:pic>
      <p:sp>
        <p:nvSpPr>
          <p:cNvPr id="17" name="Rectangle 16"/>
          <p:cNvSpPr/>
          <p:nvPr/>
        </p:nvSpPr>
        <p:spPr>
          <a:xfrm>
            <a:off x="495300" y="457200"/>
            <a:ext cx="6819900" cy="9144000"/>
          </a:xfrm>
          <a:prstGeom prst="rect">
            <a:avLst/>
          </a:prstGeom>
          <a:noFill/>
          <a:ln w="1968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39971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700" y="291192"/>
            <a:ext cx="2971800" cy="769441"/>
          </a:xfrm>
          <a:prstGeom prst="rect">
            <a:avLst/>
          </a:prstGeom>
          <a:noFill/>
        </p:spPr>
        <p:txBody>
          <a:bodyPr wrap="square" rtlCol="0">
            <a:spAutoFit/>
          </a:bodyPr>
          <a:lstStyle/>
          <a:p>
            <a:r>
              <a:rPr lang="en-US" sz="4400" spc="50" dirty="0" smtClean="0">
                <a:solidFill>
                  <a:prstClr val="black"/>
                </a:solidFill>
                <a:latin typeface="Gill Sans MT Ext Condensed Bold" panose="020B0902020104020203" pitchFamily="34" charset="0"/>
              </a:rPr>
              <a:t>KNOW WHAT</a:t>
            </a:r>
            <a:endParaRPr lang="en-US" sz="4400" spc="50" dirty="0">
              <a:solidFill>
                <a:prstClr val="black"/>
              </a:solidFill>
              <a:latin typeface="Gill Sans MT Ext Condensed Bold" panose="020B0902020104020203" pitchFamily="34" charset="0"/>
            </a:endParaRPr>
          </a:p>
        </p:txBody>
      </p:sp>
      <p:sp>
        <p:nvSpPr>
          <p:cNvPr id="44" name="TextBox 43"/>
          <p:cNvSpPr txBox="1"/>
          <p:nvPr/>
        </p:nvSpPr>
        <p:spPr>
          <a:xfrm>
            <a:off x="393700" y="780013"/>
            <a:ext cx="4521200" cy="1323439"/>
          </a:xfrm>
          <a:prstGeom prst="rect">
            <a:avLst/>
          </a:prstGeom>
          <a:noFill/>
        </p:spPr>
        <p:txBody>
          <a:bodyPr wrap="square" rtlCol="0">
            <a:spAutoFit/>
          </a:bodyPr>
          <a:lstStyle/>
          <a:p>
            <a:r>
              <a:rPr lang="en-US" sz="7700" spc="50" dirty="0">
                <a:solidFill>
                  <a:prstClr val="black"/>
                </a:solidFill>
                <a:latin typeface="Gill Sans MT Ext Condensed Bold" panose="020B0902020104020203" pitchFamily="34" charset="0"/>
              </a:rPr>
              <a:t>YOU ARE EATING</a:t>
            </a:r>
          </a:p>
        </p:txBody>
      </p:sp>
      <p:sp>
        <p:nvSpPr>
          <p:cNvPr id="18" name="TextBox 17"/>
          <p:cNvSpPr txBox="1"/>
          <p:nvPr/>
        </p:nvSpPr>
        <p:spPr>
          <a:xfrm>
            <a:off x="1129450" y="2088564"/>
            <a:ext cx="534744" cy="307777"/>
          </a:xfrm>
          <a:prstGeom prst="rect">
            <a:avLst/>
          </a:prstGeom>
          <a:noFill/>
        </p:spPr>
        <p:txBody>
          <a:bodyPr wrap="square" rtlCol="0">
            <a:spAutoFit/>
          </a:bodyPr>
          <a:lstStyle/>
          <a:p>
            <a:r>
              <a:rPr lang="en-US" sz="1400" b="1" dirty="0" smtClean="0">
                <a:solidFill>
                  <a:srgbClr val="754B23"/>
                </a:solidFill>
                <a:latin typeface="Trebuchet MS" panose="020B0603020202020204" pitchFamily="34" charset="0"/>
              </a:rPr>
              <a:t>FF</a:t>
            </a:r>
            <a:endParaRPr lang="en-US" sz="1400" b="1" dirty="0">
              <a:solidFill>
                <a:srgbClr val="754B23"/>
              </a:solidFill>
              <a:latin typeface="Trebuchet MS" panose="020B0603020202020204" pitchFamily="34" charset="0"/>
            </a:endParaRPr>
          </a:p>
        </p:txBody>
      </p:sp>
      <p:sp>
        <p:nvSpPr>
          <p:cNvPr id="19" name="TextBox 18"/>
          <p:cNvSpPr txBox="1"/>
          <p:nvPr/>
        </p:nvSpPr>
        <p:spPr>
          <a:xfrm>
            <a:off x="1129450" y="2291245"/>
            <a:ext cx="5417400" cy="461665"/>
          </a:xfrm>
          <a:prstGeom prst="rect">
            <a:avLst/>
          </a:prstGeom>
          <a:noFill/>
        </p:spPr>
        <p:txBody>
          <a:bodyPr wrap="square" rtlCol="0">
            <a:spAutoFit/>
          </a:bodyPr>
          <a:lstStyle/>
          <a:p>
            <a:r>
              <a:rPr lang="en-US" sz="1100" dirty="0">
                <a:solidFill>
                  <a:prstClr val="black"/>
                </a:solidFill>
                <a:latin typeface="Trebuchet MS" panose="020B0603020202020204" pitchFamily="34" charset="0"/>
              </a:rPr>
              <a:t>Contains seasonal, </a:t>
            </a:r>
            <a:r>
              <a:rPr lang="en-US" sz="1100" dirty="0" smtClean="0">
                <a:solidFill>
                  <a:prstClr val="black"/>
                </a:solidFill>
                <a:latin typeface="Trebuchet MS" panose="020B0603020202020204" pitchFamily="34" charset="0"/>
              </a:rPr>
              <a:t>minimally processed </a:t>
            </a:r>
            <a:r>
              <a:rPr lang="en-US" sz="1100" dirty="0">
                <a:solidFill>
                  <a:prstClr val="black"/>
                </a:solidFill>
                <a:latin typeface="Trebuchet MS" panose="020B0603020202020204" pitchFamily="34" charset="0"/>
              </a:rPr>
              <a:t>ingredients from a </a:t>
            </a:r>
            <a:r>
              <a:rPr lang="en-US" sz="1100" dirty="0" smtClean="0">
                <a:solidFill>
                  <a:prstClr val="black"/>
                </a:solidFill>
                <a:latin typeface="Trebuchet MS" panose="020B0603020202020204" pitchFamily="34" charset="0"/>
              </a:rPr>
              <a:t>local farm</a:t>
            </a:r>
            <a:r>
              <a:rPr lang="en-US" sz="1100" dirty="0">
                <a:solidFill>
                  <a:prstClr val="black"/>
                </a:solidFill>
                <a:latin typeface="Trebuchet MS" panose="020B0603020202020204" pitchFamily="34" charset="0"/>
              </a:rPr>
              <a:t>, ranch, or fishing boat</a:t>
            </a:r>
            <a:r>
              <a:rPr lang="en-US" sz="1200" dirty="0">
                <a:solidFill>
                  <a:prstClr val="black"/>
                </a:solidFill>
                <a:latin typeface="Trebuchet MS" panose="020B0603020202020204" pitchFamily="34" charset="0"/>
              </a:rPr>
              <a:t>.</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8560" y="2108317"/>
            <a:ext cx="274320" cy="274320"/>
          </a:xfrm>
          <a:prstGeom prst="rect">
            <a:avLst/>
          </a:prstGeom>
        </p:spPr>
      </p:pic>
      <p:grpSp>
        <p:nvGrpSpPr>
          <p:cNvPr id="41" name="Group 40"/>
          <p:cNvGrpSpPr/>
          <p:nvPr/>
        </p:nvGrpSpPr>
        <p:grpSpPr>
          <a:xfrm>
            <a:off x="1129652" y="3617436"/>
            <a:ext cx="6115698" cy="664346"/>
            <a:chOff x="1707300" y="1513397"/>
            <a:chExt cx="4985600" cy="664346"/>
          </a:xfrm>
        </p:grpSpPr>
        <p:sp>
          <p:nvSpPr>
            <p:cNvPr id="42" name="TextBox 41"/>
            <p:cNvSpPr txBox="1"/>
            <p:nvPr/>
          </p:nvSpPr>
          <p:spPr>
            <a:xfrm>
              <a:off x="1707300" y="1513397"/>
              <a:ext cx="492122" cy="307777"/>
            </a:xfrm>
            <a:prstGeom prst="rect">
              <a:avLst/>
            </a:prstGeom>
            <a:noFill/>
          </p:spPr>
          <p:txBody>
            <a:bodyPr wrap="square" rtlCol="0">
              <a:spAutoFit/>
            </a:bodyPr>
            <a:lstStyle/>
            <a:p>
              <a:r>
                <a:rPr lang="en-US" sz="1400" b="1" spc="150" dirty="0" smtClean="0">
                  <a:solidFill>
                    <a:srgbClr val="D0D7A1"/>
                  </a:solidFill>
                  <a:latin typeface="Trebuchet MS" panose="020B0603020202020204" pitchFamily="34" charset="0"/>
                </a:rPr>
                <a:t>V</a:t>
              </a:r>
              <a:endParaRPr lang="en-US" sz="1400" b="1" spc="150" dirty="0">
                <a:solidFill>
                  <a:srgbClr val="D0D7A1"/>
                </a:solidFill>
                <a:latin typeface="Trebuchet MS" panose="020B0603020202020204" pitchFamily="34" charset="0"/>
              </a:endParaRPr>
            </a:p>
          </p:txBody>
        </p:sp>
        <p:sp>
          <p:nvSpPr>
            <p:cNvPr id="43" name="TextBox 42"/>
            <p:cNvSpPr txBox="1"/>
            <p:nvPr/>
          </p:nvSpPr>
          <p:spPr>
            <a:xfrm>
              <a:off x="1707300" y="1716078"/>
              <a:ext cx="4985600" cy="461665"/>
            </a:xfrm>
            <a:prstGeom prst="rect">
              <a:avLst/>
            </a:prstGeom>
            <a:noFill/>
          </p:spPr>
          <p:txBody>
            <a:bodyPr wrap="square" rtlCol="0">
              <a:spAutoFit/>
            </a:bodyPr>
            <a:lstStyle/>
            <a:p>
              <a:r>
                <a:rPr lang="en-US" sz="1200" dirty="0">
                  <a:solidFill>
                    <a:prstClr val="black"/>
                  </a:solidFill>
                  <a:latin typeface="Trebuchet MS" panose="020B0603020202020204" pitchFamily="34" charset="0"/>
                </a:rPr>
                <a:t>Contains no meat, fish, </a:t>
              </a:r>
              <a:r>
                <a:rPr lang="en-US" sz="1200" dirty="0" smtClean="0">
                  <a:solidFill>
                    <a:prstClr val="black"/>
                  </a:solidFill>
                  <a:latin typeface="Trebuchet MS" panose="020B0603020202020204" pitchFamily="34" charset="0"/>
                </a:rPr>
                <a:t>poultry, shellfish</a:t>
              </a:r>
              <a:r>
                <a:rPr lang="en-US" sz="1200" dirty="0">
                  <a:solidFill>
                    <a:prstClr val="black"/>
                  </a:solidFill>
                  <a:latin typeface="Trebuchet MS" panose="020B0603020202020204" pitchFamily="34" charset="0"/>
                </a:rPr>
                <a:t>, or products derived </a:t>
              </a:r>
              <a:r>
                <a:rPr lang="en-US" sz="1200" dirty="0" smtClean="0">
                  <a:solidFill>
                    <a:prstClr val="black"/>
                  </a:solidFill>
                  <a:latin typeface="Trebuchet MS" panose="020B0603020202020204" pitchFamily="34" charset="0"/>
                </a:rPr>
                <a:t>from these </a:t>
              </a:r>
              <a:r>
                <a:rPr lang="en-US" sz="1200" dirty="0">
                  <a:solidFill>
                    <a:prstClr val="black"/>
                  </a:solidFill>
                  <a:latin typeface="Trebuchet MS" panose="020B0603020202020204" pitchFamily="34" charset="0"/>
                </a:rPr>
                <a:t>sources but may contain </a:t>
              </a:r>
              <a:r>
                <a:rPr lang="en-US" sz="1200" dirty="0" smtClean="0">
                  <a:solidFill>
                    <a:prstClr val="black"/>
                  </a:solidFill>
                  <a:latin typeface="Trebuchet MS" panose="020B0603020202020204" pitchFamily="34" charset="0"/>
                </a:rPr>
                <a:t>dairy or </a:t>
              </a:r>
              <a:r>
                <a:rPr lang="en-US" sz="1200" dirty="0">
                  <a:solidFill>
                    <a:prstClr val="black"/>
                  </a:solidFill>
                  <a:latin typeface="Trebuchet MS" panose="020B0603020202020204" pitchFamily="34" charset="0"/>
                </a:rPr>
                <a:t>eggs.</a:t>
              </a:r>
            </a:p>
          </p:txBody>
        </p:sp>
      </p:gr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8560" y="3632241"/>
            <a:ext cx="274320" cy="274320"/>
          </a:xfrm>
          <a:prstGeom prst="rect">
            <a:avLst/>
          </a:prstGeom>
        </p:spPr>
      </p:pic>
      <p:grpSp>
        <p:nvGrpSpPr>
          <p:cNvPr id="38" name="Group 37"/>
          <p:cNvGrpSpPr/>
          <p:nvPr/>
        </p:nvGrpSpPr>
        <p:grpSpPr>
          <a:xfrm>
            <a:off x="1129652" y="2899229"/>
            <a:ext cx="4985600" cy="479680"/>
            <a:chOff x="1707300" y="1513397"/>
            <a:chExt cx="4985600" cy="479680"/>
          </a:xfrm>
        </p:grpSpPr>
        <p:sp>
          <p:nvSpPr>
            <p:cNvPr id="39" name="TextBox 38"/>
            <p:cNvSpPr txBox="1"/>
            <p:nvPr/>
          </p:nvSpPr>
          <p:spPr>
            <a:xfrm>
              <a:off x="1707300" y="1513397"/>
              <a:ext cx="492122" cy="307777"/>
            </a:xfrm>
            <a:prstGeom prst="rect">
              <a:avLst/>
            </a:prstGeom>
            <a:noFill/>
          </p:spPr>
          <p:txBody>
            <a:bodyPr wrap="square" rtlCol="0">
              <a:spAutoFit/>
            </a:bodyPr>
            <a:lstStyle/>
            <a:p>
              <a:r>
                <a:rPr lang="en-US" sz="1400" b="1" dirty="0" smtClean="0">
                  <a:solidFill>
                    <a:srgbClr val="668E3C"/>
                  </a:solidFill>
                  <a:latin typeface="Trebuchet MS" panose="020B0603020202020204" pitchFamily="34" charset="0"/>
                </a:rPr>
                <a:t>VG</a:t>
              </a:r>
              <a:endParaRPr lang="en-US" sz="1400" b="1" dirty="0">
                <a:solidFill>
                  <a:srgbClr val="668E3C"/>
                </a:solidFill>
                <a:latin typeface="Trebuchet MS" panose="020B0603020202020204" pitchFamily="34" charset="0"/>
              </a:endParaRPr>
            </a:p>
          </p:txBody>
        </p:sp>
        <p:sp>
          <p:nvSpPr>
            <p:cNvPr id="40" name="TextBox 39"/>
            <p:cNvSpPr txBox="1"/>
            <p:nvPr/>
          </p:nvSpPr>
          <p:spPr>
            <a:xfrm>
              <a:off x="1707300" y="1716078"/>
              <a:ext cx="4985600" cy="276999"/>
            </a:xfrm>
            <a:prstGeom prst="rect">
              <a:avLst/>
            </a:prstGeom>
            <a:noFill/>
          </p:spPr>
          <p:txBody>
            <a:bodyPr wrap="square" rtlCol="0">
              <a:spAutoFit/>
            </a:bodyPr>
            <a:lstStyle/>
            <a:p>
              <a:r>
                <a:rPr lang="en-US" sz="1200" dirty="0">
                  <a:solidFill>
                    <a:prstClr val="black"/>
                  </a:solidFill>
                  <a:latin typeface="Trebuchet MS" panose="020B0603020202020204" pitchFamily="34" charset="0"/>
                </a:rPr>
                <a:t>Contains absolutely no animal </a:t>
              </a:r>
              <a:r>
                <a:rPr lang="en-US" sz="1200" dirty="0" smtClean="0">
                  <a:solidFill>
                    <a:prstClr val="black"/>
                  </a:solidFill>
                  <a:latin typeface="Trebuchet MS" panose="020B0603020202020204" pitchFamily="34" charset="0"/>
                </a:rPr>
                <a:t>or dairy </a:t>
              </a:r>
              <a:r>
                <a:rPr lang="en-US" sz="1200" dirty="0">
                  <a:solidFill>
                    <a:prstClr val="black"/>
                  </a:solidFill>
                  <a:latin typeface="Trebuchet MS" panose="020B0603020202020204" pitchFamily="34" charset="0"/>
                </a:rPr>
                <a:t>products.</a:t>
              </a:r>
            </a:p>
          </p:txBody>
        </p:sp>
      </p:grpSp>
      <p:pic>
        <p:nvPicPr>
          <p:cNvPr id="51" name="Picture 5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8560" y="2928827"/>
            <a:ext cx="274320" cy="274320"/>
          </a:xfrm>
          <a:prstGeom prst="rect">
            <a:avLst/>
          </a:prstGeom>
        </p:spPr>
      </p:pic>
      <p:grpSp>
        <p:nvGrpSpPr>
          <p:cNvPr id="35" name="Group 34"/>
          <p:cNvGrpSpPr/>
          <p:nvPr/>
        </p:nvGrpSpPr>
        <p:grpSpPr>
          <a:xfrm>
            <a:off x="1129450" y="5423432"/>
            <a:ext cx="5684100" cy="664346"/>
            <a:chOff x="1707300" y="1513397"/>
            <a:chExt cx="4985600" cy="664346"/>
          </a:xfrm>
        </p:grpSpPr>
        <p:sp>
          <p:nvSpPr>
            <p:cNvPr id="36" name="TextBox 35"/>
            <p:cNvSpPr txBox="1"/>
            <p:nvPr/>
          </p:nvSpPr>
          <p:spPr>
            <a:xfrm>
              <a:off x="1707300" y="1513397"/>
              <a:ext cx="492122" cy="307777"/>
            </a:xfrm>
            <a:prstGeom prst="rect">
              <a:avLst/>
            </a:prstGeom>
            <a:noFill/>
          </p:spPr>
          <p:txBody>
            <a:bodyPr wrap="square" rtlCol="0">
              <a:spAutoFit/>
            </a:bodyPr>
            <a:lstStyle/>
            <a:p>
              <a:r>
                <a:rPr lang="en-US" sz="1400" b="1" spc="150" dirty="0" smtClean="0">
                  <a:solidFill>
                    <a:srgbClr val="01FFFF"/>
                  </a:solidFill>
                  <a:latin typeface="Trebuchet MS" panose="020B0603020202020204" pitchFamily="34" charset="0"/>
                </a:rPr>
                <a:t>S</a:t>
              </a:r>
              <a:endParaRPr lang="en-US" sz="1400" b="1" spc="150" dirty="0">
                <a:solidFill>
                  <a:srgbClr val="01FFFF"/>
                </a:solidFill>
                <a:latin typeface="Trebuchet MS" panose="020B0603020202020204" pitchFamily="34" charset="0"/>
              </a:endParaRPr>
            </a:p>
          </p:txBody>
        </p:sp>
        <p:sp>
          <p:nvSpPr>
            <p:cNvPr id="37" name="TextBox 36"/>
            <p:cNvSpPr txBox="1"/>
            <p:nvPr/>
          </p:nvSpPr>
          <p:spPr>
            <a:xfrm>
              <a:off x="1707300" y="1716078"/>
              <a:ext cx="4985600" cy="461665"/>
            </a:xfrm>
            <a:prstGeom prst="rect">
              <a:avLst/>
            </a:prstGeom>
            <a:noFill/>
          </p:spPr>
          <p:txBody>
            <a:bodyPr wrap="square" rtlCol="0">
              <a:spAutoFit/>
            </a:bodyPr>
            <a:lstStyle/>
            <a:p>
              <a:r>
                <a:rPr lang="en-US" sz="1200" dirty="0">
                  <a:solidFill>
                    <a:prstClr val="black"/>
                  </a:solidFill>
                  <a:latin typeface="Trebuchet MS" panose="020B0603020202020204" pitchFamily="34" charset="0"/>
                </a:rPr>
                <a:t>Contains seafood that meets </a:t>
              </a:r>
              <a:r>
                <a:rPr lang="en-US" sz="1200" dirty="0" smtClean="0">
                  <a:solidFill>
                    <a:prstClr val="black"/>
                  </a:solidFill>
                  <a:latin typeface="Trebuchet MS" panose="020B0603020202020204" pitchFamily="34" charset="0"/>
                </a:rPr>
                <a:t>the Monterey </a:t>
              </a:r>
              <a:r>
                <a:rPr lang="en-US" sz="1200" dirty="0">
                  <a:solidFill>
                    <a:prstClr val="black"/>
                  </a:solidFill>
                  <a:latin typeface="Trebuchet MS" panose="020B0603020202020204" pitchFamily="34" charset="0"/>
                </a:rPr>
                <a:t>Bay Aquarium’s </a:t>
              </a:r>
              <a:r>
                <a:rPr lang="en-US" sz="1200" dirty="0" smtClean="0">
                  <a:solidFill>
                    <a:prstClr val="black"/>
                  </a:solidFill>
                  <a:latin typeface="Trebuchet MS" panose="020B0603020202020204" pitchFamily="34" charset="0"/>
                </a:rPr>
                <a:t>Seafood Watch </a:t>
              </a:r>
              <a:r>
                <a:rPr lang="en-US" sz="1200" dirty="0">
                  <a:solidFill>
                    <a:prstClr val="black"/>
                  </a:solidFill>
                  <a:latin typeface="Trebuchet MS" panose="020B0603020202020204" pitchFamily="34" charset="0"/>
                </a:rPr>
                <a:t>guidelines for </a:t>
              </a:r>
              <a:r>
                <a:rPr lang="en-US" sz="1200" dirty="0" smtClean="0">
                  <a:solidFill>
                    <a:prstClr val="black"/>
                  </a:solidFill>
                  <a:latin typeface="Trebuchet MS" panose="020B0603020202020204" pitchFamily="34" charset="0"/>
                </a:rPr>
                <a:t>commercial buyers</a:t>
              </a:r>
              <a:r>
                <a:rPr lang="en-US" sz="1200" dirty="0">
                  <a:solidFill>
                    <a:prstClr val="black"/>
                  </a:solidFill>
                  <a:latin typeface="Trebuchet MS" panose="020B0603020202020204" pitchFamily="34" charset="0"/>
                </a:rPr>
                <a:t>.</a:t>
              </a:r>
            </a:p>
          </p:txBody>
        </p:sp>
      </p:grpSp>
      <p:pic>
        <p:nvPicPr>
          <p:cNvPr id="52" name="Picture 5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8560" y="5439641"/>
            <a:ext cx="274320" cy="274320"/>
          </a:xfrm>
          <a:prstGeom prst="rect">
            <a:avLst/>
          </a:prstGeom>
        </p:spPr>
      </p:pic>
      <p:grpSp>
        <p:nvGrpSpPr>
          <p:cNvPr id="32" name="Group 31"/>
          <p:cNvGrpSpPr/>
          <p:nvPr/>
        </p:nvGrpSpPr>
        <p:grpSpPr>
          <a:xfrm>
            <a:off x="1129450" y="7855427"/>
            <a:ext cx="5734900" cy="664346"/>
            <a:chOff x="1707300" y="1513397"/>
            <a:chExt cx="4985600" cy="664346"/>
          </a:xfrm>
        </p:grpSpPr>
        <p:sp>
          <p:nvSpPr>
            <p:cNvPr id="33" name="TextBox 32"/>
            <p:cNvSpPr txBox="1"/>
            <p:nvPr/>
          </p:nvSpPr>
          <p:spPr>
            <a:xfrm>
              <a:off x="1707300" y="1513397"/>
              <a:ext cx="492122" cy="307777"/>
            </a:xfrm>
            <a:prstGeom prst="rect">
              <a:avLst/>
            </a:prstGeom>
            <a:noFill/>
          </p:spPr>
          <p:txBody>
            <a:bodyPr wrap="square" rtlCol="0">
              <a:spAutoFit/>
            </a:bodyPr>
            <a:lstStyle/>
            <a:p>
              <a:r>
                <a:rPr lang="en-US" sz="1400" b="1" spc="150" dirty="0">
                  <a:solidFill>
                    <a:srgbClr val="E6674A"/>
                  </a:solidFill>
                  <a:latin typeface="Trebuchet MS" panose="020B0603020202020204" pitchFamily="34" charset="0"/>
                </a:rPr>
                <a:t>O</a:t>
              </a:r>
            </a:p>
          </p:txBody>
        </p:sp>
        <p:sp>
          <p:nvSpPr>
            <p:cNvPr id="34" name="TextBox 33"/>
            <p:cNvSpPr txBox="1"/>
            <p:nvPr/>
          </p:nvSpPr>
          <p:spPr>
            <a:xfrm>
              <a:off x="1707300" y="1716078"/>
              <a:ext cx="4985600" cy="461665"/>
            </a:xfrm>
            <a:prstGeom prst="rect">
              <a:avLst/>
            </a:prstGeom>
            <a:noFill/>
          </p:spPr>
          <p:txBody>
            <a:bodyPr wrap="square" rtlCol="0">
              <a:spAutoFit/>
            </a:bodyPr>
            <a:lstStyle/>
            <a:p>
              <a:r>
                <a:rPr lang="en-US" sz="1200" dirty="0">
                  <a:solidFill>
                    <a:prstClr val="black"/>
                  </a:solidFill>
                  <a:latin typeface="Trebuchet MS" panose="020B0603020202020204" pitchFamily="34" charset="0"/>
                </a:rPr>
                <a:t>Contains </a:t>
              </a:r>
              <a:r>
                <a:rPr lang="en-US" sz="1200" i="1" dirty="0">
                  <a:solidFill>
                    <a:prstClr val="black"/>
                  </a:solidFill>
                  <a:latin typeface="Trebuchet MS" panose="020B0603020202020204" pitchFamily="34" charset="0"/>
                </a:rPr>
                <a:t>at least </a:t>
              </a:r>
              <a:r>
                <a:rPr lang="en-US" sz="1200" dirty="0">
                  <a:solidFill>
                    <a:prstClr val="black"/>
                  </a:solidFill>
                  <a:latin typeface="Trebuchet MS" panose="020B0603020202020204" pitchFamily="34" charset="0"/>
                </a:rPr>
                <a:t>95 percent </a:t>
              </a:r>
              <a:r>
                <a:rPr lang="en-US" sz="1200" dirty="0" smtClean="0">
                  <a:solidFill>
                    <a:prstClr val="black"/>
                  </a:solidFill>
                  <a:latin typeface="Trebuchet MS" panose="020B0603020202020204" pitchFamily="34" charset="0"/>
                </a:rPr>
                <a:t>organically produced </a:t>
              </a:r>
              <a:r>
                <a:rPr lang="en-US" sz="1200" dirty="0">
                  <a:solidFill>
                    <a:prstClr val="black"/>
                  </a:solidFill>
                  <a:latin typeface="Trebuchet MS" panose="020B0603020202020204" pitchFamily="34" charset="0"/>
                </a:rPr>
                <a:t>ingredients (by </a:t>
              </a:r>
              <a:r>
                <a:rPr lang="en-US" sz="1200" dirty="0" smtClean="0">
                  <a:solidFill>
                    <a:prstClr val="black"/>
                  </a:solidFill>
                  <a:latin typeface="Trebuchet MS" panose="020B0603020202020204" pitchFamily="34" charset="0"/>
                </a:rPr>
                <a:t>weight) from </a:t>
              </a:r>
              <a:r>
                <a:rPr lang="en-US" sz="1200" dirty="0">
                  <a:solidFill>
                    <a:prstClr val="black"/>
                  </a:solidFill>
                  <a:latin typeface="Trebuchet MS" panose="020B0603020202020204" pitchFamily="34" charset="0"/>
                </a:rPr>
                <a:t>a USDA certified source.</a:t>
              </a:r>
            </a:p>
          </p:txBody>
        </p:sp>
      </p:grpSp>
      <p:pic>
        <p:nvPicPr>
          <p:cNvPr id="53" name="Picture 5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8560" y="7882233"/>
            <a:ext cx="274320" cy="274320"/>
          </a:xfrm>
          <a:prstGeom prst="rect">
            <a:avLst/>
          </a:prstGeom>
        </p:spPr>
      </p:pic>
      <p:grpSp>
        <p:nvGrpSpPr>
          <p:cNvPr id="29" name="Group 28"/>
          <p:cNvGrpSpPr/>
          <p:nvPr/>
        </p:nvGrpSpPr>
        <p:grpSpPr>
          <a:xfrm>
            <a:off x="1117600" y="4428101"/>
            <a:ext cx="5715000" cy="849012"/>
            <a:chOff x="1707300" y="1513397"/>
            <a:chExt cx="5715000" cy="849012"/>
          </a:xfrm>
        </p:grpSpPr>
        <p:sp>
          <p:nvSpPr>
            <p:cNvPr id="30" name="TextBox 29"/>
            <p:cNvSpPr txBox="1"/>
            <p:nvPr/>
          </p:nvSpPr>
          <p:spPr>
            <a:xfrm>
              <a:off x="1707300" y="1513397"/>
              <a:ext cx="492122" cy="307777"/>
            </a:xfrm>
            <a:prstGeom prst="rect">
              <a:avLst/>
            </a:prstGeom>
            <a:noFill/>
          </p:spPr>
          <p:txBody>
            <a:bodyPr wrap="square" rtlCol="0">
              <a:spAutoFit/>
            </a:bodyPr>
            <a:lstStyle/>
            <a:p>
              <a:r>
                <a:rPr lang="en-US" sz="1400" b="1" dirty="0" smtClean="0">
                  <a:solidFill>
                    <a:srgbClr val="D9B200"/>
                  </a:solidFill>
                  <a:latin typeface="Trebuchet MS" panose="020B0603020202020204" pitchFamily="34" charset="0"/>
                  <a:sym typeface="Wingdings 3" panose="05040102010807070707" pitchFamily="18" charset="2"/>
                </a:rPr>
                <a:t>G</a:t>
              </a:r>
              <a:endParaRPr lang="en-US" sz="1400" b="1" dirty="0">
                <a:solidFill>
                  <a:srgbClr val="D9B200"/>
                </a:solidFill>
                <a:latin typeface="Trebuchet MS" panose="020B0603020202020204" pitchFamily="34" charset="0"/>
              </a:endParaRPr>
            </a:p>
          </p:txBody>
        </p:sp>
        <p:sp>
          <p:nvSpPr>
            <p:cNvPr id="31" name="TextBox 30"/>
            <p:cNvSpPr txBox="1"/>
            <p:nvPr/>
          </p:nvSpPr>
          <p:spPr>
            <a:xfrm>
              <a:off x="1707300" y="1716078"/>
              <a:ext cx="5715000" cy="646331"/>
            </a:xfrm>
            <a:prstGeom prst="rect">
              <a:avLst/>
            </a:prstGeom>
            <a:noFill/>
          </p:spPr>
          <p:txBody>
            <a:bodyPr wrap="square" rtlCol="0">
              <a:spAutoFit/>
            </a:bodyPr>
            <a:lstStyle/>
            <a:p>
              <a:r>
                <a:rPr lang="en-US" sz="1200" dirty="0">
                  <a:solidFill>
                    <a:prstClr val="black"/>
                  </a:solidFill>
                  <a:latin typeface="Trebuchet MS" panose="020B0603020202020204" pitchFamily="34" charset="0"/>
                </a:rPr>
                <a:t>Made without </a:t>
              </a:r>
              <a:r>
                <a:rPr lang="en-US" sz="1200" dirty="0" smtClean="0">
                  <a:solidFill>
                    <a:prstClr val="black"/>
                  </a:solidFill>
                  <a:latin typeface="Trebuchet MS" panose="020B0603020202020204" pitchFamily="34" charset="0"/>
                </a:rPr>
                <a:t>gluten-containing ingredients</a:t>
              </a:r>
              <a:r>
                <a:rPr lang="en-US" sz="1200" dirty="0">
                  <a:solidFill>
                    <a:prstClr val="black"/>
                  </a:solidFill>
                  <a:latin typeface="Trebuchet MS" panose="020B0603020202020204" pitchFamily="34" charset="0"/>
                </a:rPr>
                <a:t>. Please speak with </a:t>
              </a:r>
              <a:r>
                <a:rPr lang="en-US" sz="1200" dirty="0" smtClean="0">
                  <a:solidFill>
                    <a:prstClr val="black"/>
                  </a:solidFill>
                  <a:latin typeface="Trebuchet MS" panose="020B0603020202020204" pitchFamily="34" charset="0"/>
                </a:rPr>
                <a:t>an on-site </a:t>
              </a:r>
              <a:r>
                <a:rPr lang="en-US" sz="1200" dirty="0">
                  <a:solidFill>
                    <a:prstClr val="black"/>
                  </a:solidFill>
                  <a:latin typeface="Trebuchet MS" panose="020B0603020202020204" pitchFamily="34" charset="0"/>
                </a:rPr>
                <a:t>manager to learn how </a:t>
              </a:r>
              <a:r>
                <a:rPr lang="en-US" sz="1200" dirty="0" smtClean="0">
                  <a:solidFill>
                    <a:prstClr val="black"/>
                  </a:solidFill>
                  <a:latin typeface="Trebuchet MS" panose="020B0603020202020204" pitchFamily="34" charset="0"/>
                </a:rPr>
                <a:t>these items </a:t>
              </a:r>
              <a:r>
                <a:rPr lang="en-US" sz="1200" dirty="0">
                  <a:solidFill>
                    <a:prstClr val="black"/>
                  </a:solidFill>
                  <a:latin typeface="Trebuchet MS" panose="020B0603020202020204" pitchFamily="34" charset="0"/>
                </a:rPr>
                <a:t>are prepared in our </a:t>
              </a:r>
              <a:r>
                <a:rPr lang="en-US" sz="1200" dirty="0" smtClean="0">
                  <a:solidFill>
                    <a:prstClr val="black"/>
                  </a:solidFill>
                  <a:latin typeface="Trebuchet MS" panose="020B0603020202020204" pitchFamily="34" charset="0"/>
                </a:rPr>
                <a:t>open kitchens </a:t>
              </a:r>
              <a:r>
                <a:rPr lang="en-US" sz="1200" dirty="0">
                  <a:solidFill>
                    <a:prstClr val="black"/>
                  </a:solidFill>
                  <a:latin typeface="Trebuchet MS" panose="020B0603020202020204" pitchFamily="34" charset="0"/>
                </a:rPr>
                <a:t>that also handle gluten </a:t>
              </a:r>
              <a:r>
                <a:rPr lang="en-US" sz="1200" dirty="0" smtClean="0">
                  <a:solidFill>
                    <a:prstClr val="black"/>
                  </a:solidFill>
                  <a:latin typeface="Trebuchet MS" panose="020B0603020202020204" pitchFamily="34" charset="0"/>
                </a:rPr>
                <a:t>for other </a:t>
              </a:r>
              <a:r>
                <a:rPr lang="en-US" sz="1200" dirty="0">
                  <a:solidFill>
                    <a:prstClr val="black"/>
                  </a:solidFill>
                  <a:latin typeface="Trebuchet MS" panose="020B0603020202020204" pitchFamily="34" charset="0"/>
                </a:rPr>
                <a:t>menu items.</a:t>
              </a:r>
            </a:p>
          </p:txBody>
        </p:sp>
      </p:grpSp>
      <p:pic>
        <p:nvPicPr>
          <p:cNvPr id="54" name="Picture 5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8560" y="4449037"/>
            <a:ext cx="274320" cy="274320"/>
          </a:xfrm>
          <a:prstGeom prst="rect">
            <a:avLst/>
          </a:prstGeom>
        </p:spPr>
      </p:pic>
      <p:grpSp>
        <p:nvGrpSpPr>
          <p:cNvPr id="26" name="Group 25"/>
          <p:cNvGrpSpPr/>
          <p:nvPr/>
        </p:nvGrpSpPr>
        <p:grpSpPr>
          <a:xfrm>
            <a:off x="1125640" y="7044762"/>
            <a:ext cx="6026798" cy="664346"/>
            <a:chOff x="1707300" y="1513397"/>
            <a:chExt cx="4985600" cy="664346"/>
          </a:xfrm>
        </p:grpSpPr>
        <p:sp>
          <p:nvSpPr>
            <p:cNvPr id="27" name="TextBox 26"/>
            <p:cNvSpPr txBox="1"/>
            <p:nvPr/>
          </p:nvSpPr>
          <p:spPr>
            <a:xfrm>
              <a:off x="1707300" y="1513397"/>
              <a:ext cx="492122" cy="307777"/>
            </a:xfrm>
            <a:prstGeom prst="rect">
              <a:avLst/>
            </a:prstGeom>
            <a:noFill/>
          </p:spPr>
          <p:txBody>
            <a:bodyPr wrap="square" rtlCol="0">
              <a:spAutoFit/>
            </a:bodyPr>
            <a:lstStyle/>
            <a:p>
              <a:r>
                <a:rPr lang="en-US" sz="1400" b="1" dirty="0" smtClean="0">
                  <a:solidFill>
                    <a:srgbClr val="C93698"/>
                  </a:solidFill>
                  <a:latin typeface="Trebuchet MS" panose="020B0603020202020204" pitchFamily="34" charset="0"/>
                </a:rPr>
                <a:t>LC</a:t>
              </a:r>
              <a:endParaRPr lang="en-US" sz="1400" b="1" dirty="0">
                <a:solidFill>
                  <a:srgbClr val="C93698"/>
                </a:solidFill>
                <a:latin typeface="Trebuchet MS" panose="020B0603020202020204" pitchFamily="34" charset="0"/>
              </a:endParaRPr>
            </a:p>
          </p:txBody>
        </p:sp>
        <p:sp>
          <p:nvSpPr>
            <p:cNvPr id="28" name="TextBox 27"/>
            <p:cNvSpPr txBox="1"/>
            <p:nvPr/>
          </p:nvSpPr>
          <p:spPr>
            <a:xfrm>
              <a:off x="1707300" y="1716078"/>
              <a:ext cx="4985600" cy="461665"/>
            </a:xfrm>
            <a:prstGeom prst="rect">
              <a:avLst/>
            </a:prstGeom>
            <a:noFill/>
          </p:spPr>
          <p:txBody>
            <a:bodyPr wrap="square" rtlCol="0">
              <a:spAutoFit/>
            </a:bodyPr>
            <a:lstStyle/>
            <a:p>
              <a:r>
                <a:rPr lang="en-US" sz="1200" dirty="0">
                  <a:solidFill>
                    <a:prstClr val="black"/>
                  </a:solidFill>
                  <a:latin typeface="Trebuchet MS" panose="020B0603020202020204" pitchFamily="34" charset="0"/>
                </a:rPr>
                <a:t>Contains products crafted </a:t>
              </a:r>
              <a:r>
                <a:rPr lang="en-US" sz="1200" dirty="0" smtClean="0">
                  <a:solidFill>
                    <a:prstClr val="black"/>
                  </a:solidFill>
                  <a:latin typeface="Trebuchet MS" panose="020B0603020202020204" pitchFamily="34" charset="0"/>
                </a:rPr>
                <a:t>by a </a:t>
              </a:r>
              <a:r>
                <a:rPr lang="en-US" sz="1200" dirty="0">
                  <a:solidFill>
                    <a:prstClr val="black"/>
                  </a:solidFill>
                  <a:latin typeface="Trebuchet MS" panose="020B0603020202020204" pitchFamily="34" charset="0"/>
                </a:rPr>
                <a:t>small, locally owned food </a:t>
              </a:r>
              <a:r>
                <a:rPr lang="en-US" sz="1200" dirty="0" smtClean="0">
                  <a:solidFill>
                    <a:prstClr val="black"/>
                  </a:solidFill>
                  <a:latin typeface="Trebuchet MS" panose="020B0603020202020204" pitchFamily="34" charset="0"/>
                </a:rPr>
                <a:t>business using </a:t>
              </a:r>
              <a:r>
                <a:rPr lang="en-US" sz="1200" dirty="0">
                  <a:solidFill>
                    <a:prstClr val="black"/>
                  </a:solidFill>
                  <a:latin typeface="Trebuchet MS" panose="020B0603020202020204" pitchFamily="34" charset="0"/>
                </a:rPr>
                <a:t>socially and/or </a:t>
              </a:r>
              <a:r>
                <a:rPr lang="en-US" sz="1200" dirty="0" smtClean="0">
                  <a:solidFill>
                    <a:prstClr val="black"/>
                  </a:solidFill>
                  <a:latin typeface="Trebuchet MS" panose="020B0603020202020204" pitchFamily="34" charset="0"/>
                </a:rPr>
                <a:t>environmentally responsible </a:t>
              </a:r>
              <a:r>
                <a:rPr lang="en-US" sz="1200" dirty="0">
                  <a:solidFill>
                    <a:prstClr val="black"/>
                  </a:solidFill>
                  <a:latin typeface="Trebuchet MS" panose="020B0603020202020204" pitchFamily="34" charset="0"/>
                </a:rPr>
                <a:t>practices.</a:t>
              </a:r>
            </a:p>
          </p:txBody>
        </p:sp>
      </p:grpSp>
      <p:pic>
        <p:nvPicPr>
          <p:cNvPr id="55" name="Picture 5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68560" y="7071568"/>
            <a:ext cx="274320" cy="274320"/>
          </a:xfrm>
          <a:prstGeom prst="rect">
            <a:avLst/>
          </a:prstGeom>
        </p:spPr>
      </p:pic>
      <p:grpSp>
        <p:nvGrpSpPr>
          <p:cNvPr id="23" name="Group 22"/>
          <p:cNvGrpSpPr/>
          <p:nvPr/>
        </p:nvGrpSpPr>
        <p:grpSpPr>
          <a:xfrm>
            <a:off x="1125640" y="8666092"/>
            <a:ext cx="5950800" cy="664346"/>
            <a:chOff x="1707300" y="1513397"/>
            <a:chExt cx="4985600" cy="664346"/>
          </a:xfrm>
        </p:grpSpPr>
        <p:sp>
          <p:nvSpPr>
            <p:cNvPr id="24" name="TextBox 23"/>
            <p:cNvSpPr txBox="1"/>
            <p:nvPr/>
          </p:nvSpPr>
          <p:spPr>
            <a:xfrm>
              <a:off x="1707300" y="1513397"/>
              <a:ext cx="492122" cy="307777"/>
            </a:xfrm>
            <a:prstGeom prst="rect">
              <a:avLst/>
            </a:prstGeom>
            <a:noFill/>
          </p:spPr>
          <p:txBody>
            <a:bodyPr wrap="square" rtlCol="0">
              <a:spAutoFit/>
            </a:bodyPr>
            <a:lstStyle/>
            <a:p>
              <a:r>
                <a:rPr lang="en-US" sz="1400" b="1" dirty="0" smtClean="0">
                  <a:solidFill>
                    <a:srgbClr val="8E6CD0"/>
                  </a:solidFill>
                  <a:latin typeface="Trebuchet MS" panose="020B0603020202020204" pitchFamily="34" charset="0"/>
                </a:rPr>
                <a:t>IN</a:t>
              </a:r>
              <a:endParaRPr lang="en-US" sz="1400" b="1" dirty="0">
                <a:solidFill>
                  <a:srgbClr val="8E6CD0"/>
                </a:solidFill>
                <a:latin typeface="Trebuchet MS" panose="020B0603020202020204" pitchFamily="34" charset="0"/>
              </a:endParaRPr>
            </a:p>
          </p:txBody>
        </p:sp>
        <p:sp>
          <p:nvSpPr>
            <p:cNvPr id="25" name="TextBox 24"/>
            <p:cNvSpPr txBox="1"/>
            <p:nvPr/>
          </p:nvSpPr>
          <p:spPr>
            <a:xfrm>
              <a:off x="1707300" y="1716078"/>
              <a:ext cx="4985600" cy="461665"/>
            </a:xfrm>
            <a:prstGeom prst="rect">
              <a:avLst/>
            </a:prstGeom>
            <a:noFill/>
          </p:spPr>
          <p:txBody>
            <a:bodyPr wrap="square" rtlCol="0">
              <a:spAutoFit/>
            </a:bodyPr>
            <a:lstStyle/>
            <a:p>
              <a:r>
                <a:rPr lang="en-US" sz="1200" dirty="0">
                  <a:solidFill>
                    <a:prstClr val="black"/>
                  </a:solidFill>
                  <a:latin typeface="Trebuchet MS" panose="020B0603020202020204" pitchFamily="34" charset="0"/>
                </a:rPr>
                <a:t>Contains a balanced portion of </a:t>
              </a:r>
              <a:r>
                <a:rPr lang="en-US" sz="1200" dirty="0" smtClean="0">
                  <a:solidFill>
                    <a:prstClr val="black"/>
                  </a:solidFill>
                  <a:latin typeface="Trebuchet MS" panose="020B0603020202020204" pitchFamily="34" charset="0"/>
                </a:rPr>
                <a:t>whole grains</a:t>
              </a:r>
              <a:r>
                <a:rPr lang="en-US" sz="1200" dirty="0">
                  <a:solidFill>
                    <a:prstClr val="black"/>
                  </a:solidFill>
                  <a:latin typeface="Trebuchet MS" panose="020B0603020202020204" pitchFamily="34" charset="0"/>
                </a:rPr>
                <a:t>, fresh fruits and vegetables, </a:t>
              </a:r>
              <a:r>
                <a:rPr lang="en-US" sz="1200" dirty="0" smtClean="0">
                  <a:solidFill>
                    <a:prstClr val="black"/>
                  </a:solidFill>
                  <a:latin typeface="Trebuchet MS" panose="020B0603020202020204" pitchFamily="34" charset="0"/>
                </a:rPr>
                <a:t>and lean </a:t>
              </a:r>
              <a:r>
                <a:rPr lang="en-US" sz="1200" dirty="0">
                  <a:solidFill>
                    <a:prstClr val="black"/>
                  </a:solidFill>
                  <a:latin typeface="Trebuchet MS" panose="020B0603020202020204" pitchFamily="34" charset="0"/>
                </a:rPr>
                <a:t>protein, with a minimum </a:t>
              </a:r>
              <a:r>
                <a:rPr lang="en-US" sz="1200" dirty="0" smtClean="0">
                  <a:solidFill>
                    <a:prstClr val="black"/>
                  </a:solidFill>
                  <a:latin typeface="Trebuchet MS" panose="020B0603020202020204" pitchFamily="34" charset="0"/>
                </a:rPr>
                <a:t>amount of </a:t>
              </a:r>
              <a:r>
                <a:rPr lang="en-US" sz="1200" dirty="0">
                  <a:solidFill>
                    <a:prstClr val="black"/>
                  </a:solidFill>
                  <a:latin typeface="Trebuchet MS" panose="020B0603020202020204" pitchFamily="34" charset="0"/>
                </a:rPr>
                <a:t>healthy fat.</a:t>
              </a:r>
            </a:p>
          </p:txBody>
        </p:sp>
      </p:grpSp>
      <p:pic>
        <p:nvPicPr>
          <p:cNvPr id="56" name="Picture 55"/>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68560" y="8673806"/>
            <a:ext cx="274320" cy="274320"/>
          </a:xfrm>
          <a:prstGeom prst="rect">
            <a:avLst/>
          </a:prstGeom>
        </p:spPr>
      </p:pic>
      <p:grpSp>
        <p:nvGrpSpPr>
          <p:cNvPr id="17" name="Group 16"/>
          <p:cNvGrpSpPr/>
          <p:nvPr/>
        </p:nvGrpSpPr>
        <p:grpSpPr>
          <a:xfrm>
            <a:off x="1125640" y="6234097"/>
            <a:ext cx="6202260" cy="664346"/>
            <a:chOff x="1707300" y="1513397"/>
            <a:chExt cx="4985600" cy="664346"/>
          </a:xfrm>
        </p:grpSpPr>
        <p:sp>
          <p:nvSpPr>
            <p:cNvPr id="21" name="TextBox 20"/>
            <p:cNvSpPr txBox="1"/>
            <p:nvPr/>
          </p:nvSpPr>
          <p:spPr>
            <a:xfrm>
              <a:off x="1707300" y="1513397"/>
              <a:ext cx="492122" cy="307777"/>
            </a:xfrm>
            <a:prstGeom prst="rect">
              <a:avLst/>
            </a:prstGeom>
            <a:noFill/>
          </p:spPr>
          <p:txBody>
            <a:bodyPr wrap="square" rtlCol="0">
              <a:spAutoFit/>
            </a:bodyPr>
            <a:lstStyle/>
            <a:p>
              <a:r>
                <a:rPr lang="en-US" sz="1400" b="1" spc="150" dirty="0" smtClean="0">
                  <a:solidFill>
                    <a:srgbClr val="F0B959"/>
                  </a:solidFill>
                  <a:latin typeface="Trebuchet MS" panose="020B0603020202020204" pitchFamily="34" charset="0"/>
                </a:rPr>
                <a:t>H</a:t>
              </a:r>
              <a:endParaRPr lang="en-US" sz="1400" b="1" spc="150" dirty="0">
                <a:solidFill>
                  <a:srgbClr val="F0B959"/>
                </a:solidFill>
                <a:latin typeface="Trebuchet MS" panose="020B0603020202020204" pitchFamily="34" charset="0"/>
              </a:endParaRPr>
            </a:p>
          </p:txBody>
        </p:sp>
        <p:sp>
          <p:nvSpPr>
            <p:cNvPr id="22" name="TextBox 21"/>
            <p:cNvSpPr txBox="1"/>
            <p:nvPr/>
          </p:nvSpPr>
          <p:spPr>
            <a:xfrm>
              <a:off x="1707300" y="1716078"/>
              <a:ext cx="4985600" cy="461665"/>
            </a:xfrm>
            <a:prstGeom prst="rect">
              <a:avLst/>
            </a:prstGeom>
            <a:noFill/>
          </p:spPr>
          <p:txBody>
            <a:bodyPr wrap="square" rtlCol="0">
              <a:spAutoFit/>
            </a:bodyPr>
            <a:lstStyle/>
            <a:p>
              <a:r>
                <a:rPr lang="en-US" sz="1200" dirty="0">
                  <a:solidFill>
                    <a:prstClr val="black"/>
                  </a:solidFill>
                  <a:latin typeface="Trebuchet MS" panose="020B0603020202020204" pitchFamily="34" charset="0"/>
                </a:rPr>
                <a:t>Contains humanely raised </a:t>
              </a:r>
              <a:r>
                <a:rPr lang="en-US" sz="1200" dirty="0" smtClean="0">
                  <a:solidFill>
                    <a:prstClr val="black"/>
                  </a:solidFill>
                  <a:latin typeface="Trebuchet MS" panose="020B0603020202020204" pitchFamily="34" charset="0"/>
                </a:rPr>
                <a:t>meat, poultry</a:t>
              </a:r>
              <a:r>
                <a:rPr lang="en-US" sz="1200" dirty="0">
                  <a:solidFill>
                    <a:prstClr val="black"/>
                  </a:solidFill>
                  <a:latin typeface="Trebuchet MS" panose="020B0603020202020204" pitchFamily="34" charset="0"/>
                </a:rPr>
                <a:t>, or eggs. Must be certified </a:t>
              </a:r>
              <a:r>
                <a:rPr lang="en-US" sz="1200" dirty="0" smtClean="0">
                  <a:solidFill>
                    <a:prstClr val="black"/>
                  </a:solidFill>
                  <a:latin typeface="Trebuchet MS" panose="020B0603020202020204" pitchFamily="34" charset="0"/>
                </a:rPr>
                <a:t>by a </a:t>
              </a:r>
              <a:r>
                <a:rPr lang="en-US" sz="1200" dirty="0">
                  <a:solidFill>
                    <a:prstClr val="black"/>
                  </a:solidFill>
                  <a:latin typeface="Trebuchet MS" panose="020B0603020202020204" pitchFamily="34" charset="0"/>
                </a:rPr>
                <a:t>credible third-party animal </a:t>
              </a:r>
              <a:r>
                <a:rPr lang="en-US" sz="1200" dirty="0" smtClean="0">
                  <a:solidFill>
                    <a:prstClr val="black"/>
                  </a:solidFill>
                  <a:latin typeface="Trebuchet MS" panose="020B0603020202020204" pitchFamily="34" charset="0"/>
                </a:rPr>
                <a:t>welfare organization</a:t>
              </a:r>
              <a:r>
                <a:rPr lang="en-US" sz="1200" dirty="0">
                  <a:solidFill>
                    <a:prstClr val="black"/>
                  </a:solidFill>
                  <a:latin typeface="Trebuchet MS" panose="020B0603020202020204" pitchFamily="34" charset="0"/>
                </a:rPr>
                <a:t>.</a:t>
              </a:r>
            </a:p>
          </p:txBody>
        </p:sp>
      </p:grpSp>
      <p:pic>
        <p:nvPicPr>
          <p:cNvPr id="57" name="Picture 56"/>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560" y="6248401"/>
            <a:ext cx="274320" cy="274320"/>
          </a:xfrm>
          <a:prstGeom prst="rect">
            <a:avLst/>
          </a:prstGeom>
        </p:spPr>
      </p:pic>
    </p:spTree>
    <p:extLst>
      <p:ext uri="{BB962C8B-B14F-4D97-AF65-F5344CB8AC3E}">
        <p14:creationId xmlns:p14="http://schemas.microsoft.com/office/powerpoint/2010/main" val="12669079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47236" y="2933029"/>
            <a:ext cx="2273965" cy="4939814"/>
          </a:xfrm>
          <a:prstGeom prst="rect">
            <a:avLst/>
          </a:prstGeom>
          <a:noFill/>
        </p:spPr>
        <p:txBody>
          <a:bodyPr wrap="square" rtlCol="0">
            <a:spAutoFit/>
          </a:bodyPr>
          <a:lstStyle/>
          <a:p>
            <a:pPr>
              <a:lnSpc>
                <a:spcPct val="150000"/>
              </a:lnSpc>
            </a:pPr>
            <a:r>
              <a:rPr lang="en-US" sz="1400" dirty="0" smtClean="0">
                <a:latin typeface="Trebuchet MS" panose="020B0603020202020204" pitchFamily="34" charset="0"/>
              </a:rPr>
              <a:t>Beverages</a:t>
            </a:r>
          </a:p>
          <a:p>
            <a:pPr>
              <a:lnSpc>
                <a:spcPct val="150000"/>
              </a:lnSpc>
            </a:pPr>
            <a:r>
              <a:rPr lang="en-US" sz="1400" dirty="0" smtClean="0">
                <a:latin typeface="Trebuchet MS" panose="020B0603020202020204" pitchFamily="34" charset="0"/>
              </a:rPr>
              <a:t>Breakfast Collections</a:t>
            </a:r>
          </a:p>
          <a:p>
            <a:pPr>
              <a:lnSpc>
                <a:spcPct val="150000"/>
              </a:lnSpc>
            </a:pPr>
            <a:r>
              <a:rPr lang="en-US" sz="1400" dirty="0" smtClean="0">
                <a:latin typeface="Trebuchet MS" panose="020B0603020202020204" pitchFamily="34" charset="0"/>
              </a:rPr>
              <a:t>Hot Breakfast</a:t>
            </a:r>
          </a:p>
          <a:p>
            <a:pPr>
              <a:lnSpc>
                <a:spcPct val="150000"/>
              </a:lnSpc>
            </a:pPr>
            <a:r>
              <a:rPr lang="en-US" sz="1400" dirty="0" smtClean="0">
                <a:latin typeface="Trebuchet MS" panose="020B0603020202020204" pitchFamily="34" charset="0"/>
              </a:rPr>
              <a:t>Salads</a:t>
            </a:r>
          </a:p>
          <a:p>
            <a:pPr>
              <a:lnSpc>
                <a:spcPct val="150000"/>
              </a:lnSpc>
            </a:pPr>
            <a:r>
              <a:rPr lang="en-US" sz="1400" dirty="0" smtClean="0">
                <a:latin typeface="Trebuchet MS" panose="020B0603020202020204" pitchFamily="34" charset="0"/>
              </a:rPr>
              <a:t>Performance Bowls</a:t>
            </a:r>
          </a:p>
          <a:p>
            <a:pPr>
              <a:lnSpc>
                <a:spcPct val="150000"/>
              </a:lnSpc>
            </a:pPr>
            <a:r>
              <a:rPr lang="en-US" sz="1400" dirty="0" smtClean="0">
                <a:latin typeface="Trebuchet MS" panose="020B0603020202020204" pitchFamily="34" charset="0"/>
              </a:rPr>
              <a:t>Sandwiches &amp; Wraps</a:t>
            </a:r>
          </a:p>
          <a:p>
            <a:pPr>
              <a:lnSpc>
                <a:spcPct val="150000"/>
              </a:lnSpc>
            </a:pPr>
            <a:r>
              <a:rPr lang="en-US" sz="1400" dirty="0" smtClean="0">
                <a:latin typeface="Trebuchet MS" panose="020B0603020202020204" pitchFamily="34" charset="0"/>
              </a:rPr>
              <a:t>Meeting and Breaks</a:t>
            </a:r>
          </a:p>
          <a:p>
            <a:pPr>
              <a:lnSpc>
                <a:spcPct val="150000"/>
              </a:lnSpc>
            </a:pPr>
            <a:r>
              <a:rPr lang="en-US" sz="1400" dirty="0" smtClean="0">
                <a:latin typeface="Trebuchet MS" panose="020B0603020202020204" pitchFamily="34" charset="0"/>
              </a:rPr>
              <a:t>Reception Platters</a:t>
            </a:r>
          </a:p>
          <a:p>
            <a:pPr>
              <a:lnSpc>
                <a:spcPct val="150000"/>
              </a:lnSpc>
            </a:pPr>
            <a:r>
              <a:rPr lang="en-US" sz="1400" dirty="0" smtClean="0">
                <a:latin typeface="Trebuchet MS" panose="020B0603020202020204" pitchFamily="34" charset="0"/>
              </a:rPr>
              <a:t>Hors d’ oeuvres</a:t>
            </a:r>
          </a:p>
          <a:p>
            <a:pPr>
              <a:lnSpc>
                <a:spcPct val="150000"/>
              </a:lnSpc>
            </a:pPr>
            <a:r>
              <a:rPr lang="en-US" sz="1400" dirty="0" smtClean="0">
                <a:latin typeface="Trebuchet MS" panose="020B0603020202020204" pitchFamily="34" charset="0"/>
              </a:rPr>
              <a:t>Hot Lunch </a:t>
            </a:r>
          </a:p>
          <a:p>
            <a:pPr>
              <a:lnSpc>
                <a:spcPct val="150000"/>
              </a:lnSpc>
            </a:pPr>
            <a:r>
              <a:rPr lang="en-US" sz="1400" dirty="0" smtClean="0">
                <a:latin typeface="Trebuchet MS" panose="020B0603020202020204" pitchFamily="34" charset="0"/>
              </a:rPr>
              <a:t>and Dinner Buffets</a:t>
            </a:r>
          </a:p>
          <a:p>
            <a:pPr>
              <a:lnSpc>
                <a:spcPct val="150000"/>
              </a:lnSpc>
            </a:pPr>
            <a:r>
              <a:rPr lang="en-US" sz="1400" dirty="0" smtClean="0">
                <a:latin typeface="Trebuchet MS" panose="020B0603020202020204" pitchFamily="34" charset="0"/>
              </a:rPr>
              <a:t>Plated Dinner Selections</a:t>
            </a:r>
          </a:p>
          <a:p>
            <a:pPr>
              <a:lnSpc>
                <a:spcPct val="150000"/>
              </a:lnSpc>
            </a:pPr>
            <a:r>
              <a:rPr lang="en-US" sz="1400" dirty="0" smtClean="0">
                <a:latin typeface="Trebuchet MS" panose="020B0603020202020204" pitchFamily="34" charset="0"/>
              </a:rPr>
              <a:t>Dessert	</a:t>
            </a:r>
            <a:endParaRPr lang="en-US" sz="1400" dirty="0">
              <a:latin typeface="Trebuchet MS" panose="020B0603020202020204" pitchFamily="34" charset="0"/>
            </a:endParaRPr>
          </a:p>
          <a:p>
            <a:pPr>
              <a:lnSpc>
                <a:spcPct val="150000"/>
              </a:lnSpc>
            </a:pPr>
            <a:endParaRPr lang="en-US" sz="1400" dirty="0" smtClean="0">
              <a:latin typeface="Trebuchet MS" panose="020B0603020202020204" pitchFamily="34" charset="0"/>
            </a:endParaRPr>
          </a:p>
          <a:p>
            <a:pPr>
              <a:lnSpc>
                <a:spcPct val="150000"/>
              </a:lnSpc>
            </a:pPr>
            <a:endParaRPr lang="en-US" sz="1400" dirty="0" smtClean="0">
              <a:latin typeface="Trebuchet MS" panose="020B0603020202020204" pitchFamily="34" charset="0"/>
            </a:endParaRPr>
          </a:p>
        </p:txBody>
      </p:sp>
      <p:sp>
        <p:nvSpPr>
          <p:cNvPr id="5" name="TextBox 4"/>
          <p:cNvSpPr txBox="1"/>
          <p:nvPr/>
        </p:nvSpPr>
        <p:spPr>
          <a:xfrm>
            <a:off x="4842324" y="2933029"/>
            <a:ext cx="1432174" cy="4616648"/>
          </a:xfrm>
          <a:prstGeom prst="rect">
            <a:avLst/>
          </a:prstGeom>
          <a:noFill/>
        </p:spPr>
        <p:txBody>
          <a:bodyPr wrap="square" rtlCol="0">
            <a:spAutoFit/>
          </a:bodyPr>
          <a:lstStyle/>
          <a:p>
            <a:pPr>
              <a:lnSpc>
                <a:spcPct val="150000"/>
              </a:lnSpc>
            </a:pPr>
            <a:r>
              <a:rPr lang="en-US" sz="1400" dirty="0" smtClean="0">
                <a:latin typeface="Trebuchet MS" panose="020B0603020202020204" pitchFamily="34" charset="0"/>
              </a:rPr>
              <a:t>1</a:t>
            </a:r>
          </a:p>
          <a:p>
            <a:pPr>
              <a:lnSpc>
                <a:spcPct val="150000"/>
              </a:lnSpc>
            </a:pPr>
            <a:r>
              <a:rPr lang="en-US" sz="1400" dirty="0" smtClean="0">
                <a:latin typeface="Trebuchet MS" panose="020B0603020202020204" pitchFamily="34" charset="0"/>
              </a:rPr>
              <a:t>2</a:t>
            </a:r>
          </a:p>
          <a:p>
            <a:pPr>
              <a:lnSpc>
                <a:spcPct val="150000"/>
              </a:lnSpc>
            </a:pPr>
            <a:r>
              <a:rPr lang="en-US" sz="1400" dirty="0" smtClean="0">
                <a:latin typeface="Trebuchet MS" panose="020B0603020202020204" pitchFamily="34" charset="0"/>
              </a:rPr>
              <a:t>3</a:t>
            </a:r>
          </a:p>
          <a:p>
            <a:pPr>
              <a:lnSpc>
                <a:spcPct val="150000"/>
              </a:lnSpc>
            </a:pPr>
            <a:r>
              <a:rPr lang="en-US" sz="1400" dirty="0" smtClean="0">
                <a:latin typeface="Trebuchet MS" panose="020B0603020202020204" pitchFamily="34" charset="0"/>
              </a:rPr>
              <a:t>4</a:t>
            </a:r>
          </a:p>
          <a:p>
            <a:pPr>
              <a:lnSpc>
                <a:spcPct val="150000"/>
              </a:lnSpc>
            </a:pPr>
            <a:r>
              <a:rPr lang="en-US" sz="1400" dirty="0" smtClean="0">
                <a:latin typeface="Trebuchet MS" panose="020B0603020202020204" pitchFamily="34" charset="0"/>
              </a:rPr>
              <a:t>5</a:t>
            </a:r>
          </a:p>
          <a:p>
            <a:pPr>
              <a:lnSpc>
                <a:spcPct val="150000"/>
              </a:lnSpc>
            </a:pPr>
            <a:r>
              <a:rPr lang="en-US" sz="1400" dirty="0" smtClean="0">
                <a:latin typeface="Trebuchet MS" panose="020B0603020202020204" pitchFamily="34" charset="0"/>
              </a:rPr>
              <a:t>6</a:t>
            </a:r>
          </a:p>
          <a:p>
            <a:pPr>
              <a:lnSpc>
                <a:spcPct val="150000"/>
              </a:lnSpc>
            </a:pPr>
            <a:r>
              <a:rPr lang="en-US" sz="1400" dirty="0">
                <a:latin typeface="Trebuchet MS" panose="020B0603020202020204" pitchFamily="34" charset="0"/>
              </a:rPr>
              <a:t>7</a:t>
            </a:r>
            <a:endParaRPr lang="en-US" sz="1400" dirty="0" smtClean="0">
              <a:latin typeface="Trebuchet MS" panose="020B0603020202020204" pitchFamily="34" charset="0"/>
            </a:endParaRPr>
          </a:p>
          <a:p>
            <a:pPr>
              <a:lnSpc>
                <a:spcPct val="150000"/>
              </a:lnSpc>
            </a:pPr>
            <a:r>
              <a:rPr lang="en-US" sz="1400" dirty="0" smtClean="0">
                <a:latin typeface="Trebuchet MS" panose="020B0603020202020204" pitchFamily="34" charset="0"/>
              </a:rPr>
              <a:t>8-9</a:t>
            </a:r>
          </a:p>
          <a:p>
            <a:pPr>
              <a:lnSpc>
                <a:spcPct val="150000"/>
              </a:lnSpc>
            </a:pPr>
            <a:r>
              <a:rPr lang="en-US" sz="1400" dirty="0" smtClean="0">
                <a:latin typeface="Trebuchet MS" panose="020B0603020202020204" pitchFamily="34" charset="0"/>
              </a:rPr>
              <a:t>10</a:t>
            </a:r>
          </a:p>
          <a:p>
            <a:pPr>
              <a:lnSpc>
                <a:spcPct val="150000"/>
              </a:lnSpc>
            </a:pPr>
            <a:endParaRPr lang="en-US" sz="1400" dirty="0" smtClean="0">
              <a:latin typeface="Trebuchet MS" panose="020B0603020202020204" pitchFamily="34" charset="0"/>
            </a:endParaRPr>
          </a:p>
          <a:p>
            <a:pPr>
              <a:lnSpc>
                <a:spcPct val="150000"/>
              </a:lnSpc>
            </a:pPr>
            <a:r>
              <a:rPr lang="en-US" sz="1400" dirty="0" smtClean="0">
                <a:latin typeface="Trebuchet MS" panose="020B0603020202020204" pitchFamily="34" charset="0"/>
              </a:rPr>
              <a:t>11-12</a:t>
            </a:r>
          </a:p>
          <a:p>
            <a:pPr>
              <a:lnSpc>
                <a:spcPct val="150000"/>
              </a:lnSpc>
            </a:pPr>
            <a:r>
              <a:rPr lang="en-US" sz="1400" dirty="0" smtClean="0">
                <a:latin typeface="Trebuchet MS" panose="020B0603020202020204" pitchFamily="34" charset="0"/>
              </a:rPr>
              <a:t>13</a:t>
            </a:r>
          </a:p>
          <a:p>
            <a:pPr>
              <a:lnSpc>
                <a:spcPct val="150000"/>
              </a:lnSpc>
            </a:pPr>
            <a:r>
              <a:rPr lang="en-US" sz="1400" dirty="0" smtClean="0">
                <a:latin typeface="Trebuchet MS" panose="020B0603020202020204" pitchFamily="34" charset="0"/>
              </a:rPr>
              <a:t>14</a:t>
            </a:r>
            <a:endParaRPr lang="en-US" sz="1400" dirty="0">
              <a:latin typeface="Trebuchet MS" panose="020B0603020202020204" pitchFamily="34" charset="0"/>
            </a:endParaRPr>
          </a:p>
          <a:p>
            <a:pPr>
              <a:lnSpc>
                <a:spcPct val="150000"/>
              </a:lnSpc>
            </a:pPr>
            <a:endParaRPr lang="en-US" sz="1400" dirty="0" smtClean="0">
              <a:latin typeface="Trebuchet MS" panose="020B0603020202020204" pitchFamily="34" charset="0"/>
            </a:endParaRPr>
          </a:p>
        </p:txBody>
      </p:sp>
      <p:sp>
        <p:nvSpPr>
          <p:cNvPr id="7" name="Rectangle 6"/>
          <p:cNvSpPr/>
          <p:nvPr/>
        </p:nvSpPr>
        <p:spPr>
          <a:xfrm>
            <a:off x="495300" y="457200"/>
            <a:ext cx="6819900" cy="9144000"/>
          </a:xfrm>
          <a:prstGeom prst="rect">
            <a:avLst/>
          </a:prstGeom>
          <a:noFill/>
          <a:ln w="1968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11250" y="1543050"/>
            <a:ext cx="5556250" cy="1200329"/>
          </a:xfrm>
          <a:prstGeom prst="rect">
            <a:avLst/>
          </a:prstGeom>
          <a:noFill/>
        </p:spPr>
        <p:txBody>
          <a:bodyPr wrap="square" rtlCol="0">
            <a:spAutoFit/>
          </a:bodyPr>
          <a:lstStyle/>
          <a:p>
            <a:pPr algn="ctr"/>
            <a:r>
              <a:rPr lang="en-US" sz="7200" spc="150" dirty="0" smtClean="0">
                <a:latin typeface="Agenda MediumUltraCondensed" panose="02000608040000020004" pitchFamily="50" charset="0"/>
              </a:rPr>
              <a:t>CONTENTS</a:t>
            </a:r>
            <a:endParaRPr lang="en-US" sz="16600" spc="150" dirty="0">
              <a:latin typeface="Agenda MediumUltraCondensed" panose="02000608040000020004" pitchFamily="50" charset="0"/>
            </a:endParaRPr>
          </a:p>
        </p:txBody>
      </p:sp>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l="27998" r="26412"/>
          <a:stretch/>
        </p:blipFill>
        <p:spPr>
          <a:xfrm>
            <a:off x="2451099" y="2195184"/>
            <a:ext cx="2921001" cy="874395"/>
          </a:xfrm>
          <a:prstGeom prst="rect">
            <a:avLst/>
          </a:prstGeom>
        </p:spPr>
      </p:pic>
    </p:spTree>
    <p:extLst>
      <p:ext uri="{BB962C8B-B14F-4D97-AF65-F5344CB8AC3E}">
        <p14:creationId xmlns:p14="http://schemas.microsoft.com/office/powerpoint/2010/main" val="39638035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03225" y="1126722"/>
            <a:ext cx="6775450" cy="8048357"/>
          </a:xfrm>
          <a:prstGeom prst="rect">
            <a:avLst/>
          </a:prstGeom>
        </p:spPr>
        <p:txBody>
          <a:bodyPr wrap="square">
            <a:spAutoFit/>
          </a:bodyPr>
          <a:lstStyle/>
          <a:p>
            <a:endParaRPr lang="en-US" sz="1100" b="1" dirty="0" smtClean="0">
              <a:latin typeface="Trebuchet MS" panose="020B0603020202020204" pitchFamily="34" charset="0"/>
            </a:endParaRPr>
          </a:p>
          <a:p>
            <a:r>
              <a:rPr lang="en-US" sz="1100" b="1" dirty="0" smtClean="0">
                <a:latin typeface="Trebuchet MS" panose="020B0603020202020204" pitchFamily="34" charset="0"/>
              </a:rPr>
              <a:t>Hot beverages </a:t>
            </a:r>
          </a:p>
          <a:p>
            <a:r>
              <a:rPr lang="en-US" sz="1100" b="1" dirty="0" smtClean="0">
                <a:latin typeface="Trebuchet MS" panose="020B0603020202020204" pitchFamily="34" charset="0"/>
              </a:rPr>
              <a:t>locally roasted regular, decaf </a:t>
            </a:r>
            <a:r>
              <a:rPr lang="en-US" sz="1100" b="1" dirty="0">
                <a:latin typeface="Trebuchet MS" panose="020B0603020202020204" pitchFamily="34" charset="0"/>
              </a:rPr>
              <a:t>coffee </a:t>
            </a:r>
            <a:r>
              <a:rPr lang="en-US" sz="1100" b="1" dirty="0" smtClean="0">
                <a:latin typeface="Trebuchet MS" panose="020B0603020202020204" pitchFamily="34" charset="0"/>
              </a:rPr>
              <a:t>and Fair </a:t>
            </a:r>
            <a:r>
              <a:rPr lang="en-US" sz="1100" b="1" dirty="0">
                <a:latin typeface="Trebuchet MS" panose="020B0603020202020204" pitchFamily="34" charset="0"/>
              </a:rPr>
              <a:t>Trade </a:t>
            </a:r>
            <a:r>
              <a:rPr lang="en-US" sz="1100" b="1" dirty="0" err="1">
                <a:latin typeface="Trebuchet MS" panose="020B0603020202020204" pitchFamily="34" charset="0"/>
              </a:rPr>
              <a:t>Numi</a:t>
            </a:r>
            <a:r>
              <a:rPr lang="en-US" sz="1100" b="1" dirty="0">
                <a:latin typeface="Trebuchet MS" panose="020B0603020202020204" pitchFamily="34" charset="0"/>
              </a:rPr>
              <a:t> tea </a:t>
            </a:r>
            <a:r>
              <a:rPr lang="en-US" sz="1100" b="1" dirty="0" smtClean="0">
                <a:latin typeface="Trebuchet MS" panose="020B0603020202020204" pitchFamily="34" charset="0"/>
              </a:rPr>
              <a:t>service</a:t>
            </a:r>
          </a:p>
          <a:p>
            <a:r>
              <a:rPr lang="en-US" sz="1100" dirty="0" smtClean="0">
                <a:latin typeface="Trebuchet MS" panose="020B0603020202020204" pitchFamily="34" charset="0"/>
              </a:rPr>
              <a:t>$21.50 </a:t>
            </a:r>
            <a:r>
              <a:rPr lang="en-US" sz="1100" dirty="0">
                <a:latin typeface="Trebuchet MS" panose="020B0603020202020204" pitchFamily="34" charset="0"/>
              </a:rPr>
              <a:t>per gallon (serves 16-20) </a:t>
            </a:r>
            <a:endParaRPr lang="en-US" sz="1100" dirty="0" smtClean="0">
              <a:latin typeface="Trebuchet MS" panose="020B0603020202020204" pitchFamily="34" charset="0"/>
            </a:endParaRPr>
          </a:p>
          <a:p>
            <a:r>
              <a:rPr lang="en-US" sz="1100" dirty="0" smtClean="0">
                <a:latin typeface="Trebuchet MS" panose="020B0603020202020204" pitchFamily="34" charset="0"/>
              </a:rPr>
              <a:t>$8.00– </a:t>
            </a:r>
            <a:r>
              <a:rPr lang="en-US" sz="1100" dirty="0">
                <a:latin typeface="Trebuchet MS" panose="020B0603020202020204" pitchFamily="34" charset="0"/>
              </a:rPr>
              <a:t>per pump pot - $8.00 (serves </a:t>
            </a:r>
            <a:r>
              <a:rPr lang="en-US" sz="1100" dirty="0" smtClean="0">
                <a:latin typeface="Trebuchet MS" panose="020B0603020202020204" pitchFamily="34" charset="0"/>
              </a:rPr>
              <a:t>8)</a:t>
            </a:r>
          </a:p>
          <a:p>
            <a:endParaRPr lang="en-US" sz="1100" dirty="0">
              <a:latin typeface="Trebuchet MS" panose="020B0603020202020204" pitchFamily="34" charset="0"/>
            </a:endParaRPr>
          </a:p>
          <a:p>
            <a:r>
              <a:rPr lang="en-US" sz="1100" b="1" dirty="0" smtClean="0">
                <a:latin typeface="Trebuchet MS" panose="020B0603020202020204" pitchFamily="34" charset="0"/>
              </a:rPr>
              <a:t>hot </a:t>
            </a:r>
            <a:r>
              <a:rPr lang="en-US" sz="1100" b="1" dirty="0">
                <a:latin typeface="Trebuchet MS" panose="020B0603020202020204" pitchFamily="34" charset="0"/>
              </a:rPr>
              <a:t>chocolate </a:t>
            </a:r>
            <a:r>
              <a:rPr lang="en-US" sz="1100" b="1" dirty="0" smtClean="0">
                <a:latin typeface="Trebuchet MS" panose="020B0603020202020204" pitchFamily="34" charset="0"/>
              </a:rPr>
              <a:t>with mini marshmallows</a:t>
            </a:r>
            <a:endParaRPr lang="en-US" sz="1100" b="1" dirty="0">
              <a:latin typeface="Trebuchet MS" panose="020B0603020202020204" pitchFamily="34" charset="0"/>
            </a:endParaRPr>
          </a:p>
          <a:p>
            <a:r>
              <a:rPr lang="en-US" sz="1100" dirty="0" smtClean="0">
                <a:latin typeface="Trebuchet MS" panose="020B0603020202020204" pitchFamily="34" charset="0"/>
              </a:rPr>
              <a:t>$18 per </a:t>
            </a:r>
            <a:r>
              <a:rPr lang="en-US" sz="1100" dirty="0">
                <a:latin typeface="Trebuchet MS" panose="020B0603020202020204" pitchFamily="34" charset="0"/>
              </a:rPr>
              <a:t>gallon (serves 16-20) </a:t>
            </a:r>
            <a:endParaRPr lang="en-US" sz="1100" dirty="0" smtClean="0">
              <a:latin typeface="Trebuchet MS" panose="020B0603020202020204" pitchFamily="34" charset="0"/>
            </a:endParaRPr>
          </a:p>
          <a:p>
            <a:endParaRPr lang="en-US" sz="1100" dirty="0">
              <a:latin typeface="Trebuchet MS" panose="020B0603020202020204" pitchFamily="34" charset="0"/>
            </a:endParaRPr>
          </a:p>
          <a:p>
            <a:r>
              <a:rPr lang="en-US" sz="1100" b="1" dirty="0" smtClean="0">
                <a:latin typeface="Trebuchet MS" panose="020B0603020202020204" pitchFamily="34" charset="0"/>
              </a:rPr>
              <a:t>hot </a:t>
            </a:r>
            <a:r>
              <a:rPr lang="en-US" sz="1100" b="1" dirty="0">
                <a:latin typeface="Trebuchet MS" panose="020B0603020202020204" pitchFamily="34" charset="0"/>
              </a:rPr>
              <a:t>apple cider </a:t>
            </a:r>
          </a:p>
          <a:p>
            <a:r>
              <a:rPr lang="en-US" sz="1100" dirty="0" smtClean="0">
                <a:latin typeface="Trebuchet MS" panose="020B0603020202020204" pitchFamily="34" charset="0"/>
              </a:rPr>
              <a:t>$18 per </a:t>
            </a:r>
            <a:r>
              <a:rPr lang="en-US" sz="1100" dirty="0">
                <a:latin typeface="Trebuchet MS" panose="020B0603020202020204" pitchFamily="34" charset="0"/>
              </a:rPr>
              <a:t>gallon (serves 16-20) </a:t>
            </a:r>
            <a:endParaRPr lang="en-US" sz="1100" dirty="0" smtClean="0">
              <a:latin typeface="Trebuchet MS" panose="020B0603020202020204" pitchFamily="34" charset="0"/>
            </a:endParaRPr>
          </a:p>
          <a:p>
            <a:endParaRPr lang="en-US" sz="1100" dirty="0">
              <a:latin typeface="Trebuchet MS" panose="020B0603020202020204" pitchFamily="34" charset="0"/>
            </a:endParaRPr>
          </a:p>
          <a:p>
            <a:r>
              <a:rPr lang="en-US" sz="1100" b="1" dirty="0" smtClean="0">
                <a:latin typeface="Trebuchet MS" panose="020B0603020202020204" pitchFamily="34" charset="0"/>
              </a:rPr>
              <a:t>Cold beverages</a:t>
            </a:r>
          </a:p>
          <a:p>
            <a:r>
              <a:rPr lang="en-US" sz="1100" b="1" dirty="0" smtClean="0">
                <a:latin typeface="Trebuchet MS" panose="020B0603020202020204" pitchFamily="34" charset="0"/>
              </a:rPr>
              <a:t>assorted </a:t>
            </a:r>
            <a:r>
              <a:rPr lang="en-US" sz="1100" b="1" dirty="0">
                <a:latin typeface="Trebuchet MS" panose="020B0603020202020204" pitchFamily="34" charset="0"/>
              </a:rPr>
              <a:t>canned soda </a:t>
            </a:r>
            <a:endParaRPr lang="en-US" sz="1100" b="1" dirty="0" smtClean="0">
              <a:latin typeface="Trebuchet MS" panose="020B0603020202020204" pitchFamily="34" charset="0"/>
            </a:endParaRPr>
          </a:p>
          <a:p>
            <a:r>
              <a:rPr lang="en-US" sz="1100" dirty="0" smtClean="0">
                <a:latin typeface="Trebuchet MS" panose="020B0603020202020204" pitchFamily="34" charset="0"/>
              </a:rPr>
              <a:t>$2.00 each</a:t>
            </a:r>
            <a:endParaRPr lang="en-US" sz="1100" dirty="0" smtClean="0">
              <a:solidFill>
                <a:srgbClr val="FF0000"/>
              </a:solidFill>
              <a:latin typeface="Trebuchet MS" panose="020B0603020202020204" pitchFamily="34" charset="0"/>
            </a:endParaRPr>
          </a:p>
          <a:p>
            <a:endParaRPr lang="en-US" sz="1100" dirty="0">
              <a:latin typeface="Trebuchet MS" panose="020B0603020202020204" pitchFamily="34" charset="0"/>
            </a:endParaRPr>
          </a:p>
          <a:p>
            <a:r>
              <a:rPr lang="en-US" sz="1100" b="1" dirty="0" smtClean="0">
                <a:latin typeface="Trebuchet MS" panose="020B0603020202020204" pitchFamily="34" charset="0"/>
              </a:rPr>
              <a:t>bottled </a:t>
            </a:r>
            <a:r>
              <a:rPr lang="en-US" sz="1100" b="1" dirty="0">
                <a:latin typeface="Trebuchet MS" panose="020B0603020202020204" pitchFamily="34" charset="0"/>
              </a:rPr>
              <a:t>juices </a:t>
            </a:r>
            <a:endParaRPr lang="en-US" sz="1100" b="1" dirty="0" smtClean="0">
              <a:latin typeface="Trebuchet MS" panose="020B0603020202020204" pitchFamily="34" charset="0"/>
            </a:endParaRPr>
          </a:p>
          <a:p>
            <a:r>
              <a:rPr lang="en-US" sz="1100" dirty="0" smtClean="0">
                <a:latin typeface="Trebuchet MS" panose="020B0603020202020204" pitchFamily="34" charset="0"/>
              </a:rPr>
              <a:t>$2.25 each </a:t>
            </a:r>
            <a:endParaRPr lang="en-US" sz="1100" dirty="0" smtClean="0">
              <a:solidFill>
                <a:srgbClr val="FF0000"/>
              </a:solidFill>
              <a:latin typeface="Trebuchet MS" panose="020B0603020202020204" pitchFamily="34" charset="0"/>
            </a:endParaRPr>
          </a:p>
          <a:p>
            <a:endParaRPr lang="en-US" sz="1100" dirty="0">
              <a:latin typeface="Trebuchet MS" panose="020B0603020202020204" pitchFamily="34" charset="0"/>
            </a:endParaRPr>
          </a:p>
          <a:p>
            <a:r>
              <a:rPr lang="en-US" sz="1100" b="1" dirty="0" smtClean="0">
                <a:latin typeface="Trebuchet MS" panose="020B0603020202020204" pitchFamily="34" charset="0"/>
              </a:rPr>
              <a:t>unsweetened </a:t>
            </a:r>
            <a:r>
              <a:rPr lang="en-US" sz="1100" b="1" dirty="0">
                <a:latin typeface="Trebuchet MS" panose="020B0603020202020204" pitchFamily="34" charset="0"/>
              </a:rPr>
              <a:t>or sweetened iced tea, citrus green tea or black </a:t>
            </a:r>
            <a:r>
              <a:rPr lang="en-US" sz="1100" b="1" dirty="0" smtClean="0">
                <a:latin typeface="Trebuchet MS" panose="020B0603020202020204" pitchFamily="34" charset="0"/>
              </a:rPr>
              <a:t>tea</a:t>
            </a:r>
          </a:p>
          <a:p>
            <a:r>
              <a:rPr lang="en-US" sz="1100" dirty="0" smtClean="0">
                <a:latin typeface="Trebuchet MS" panose="020B0603020202020204" pitchFamily="34" charset="0"/>
              </a:rPr>
              <a:t>$20 per gallon - </a:t>
            </a:r>
            <a:r>
              <a:rPr lang="en-US" sz="1100" dirty="0">
                <a:latin typeface="Trebuchet MS" panose="020B0603020202020204" pitchFamily="34" charset="0"/>
              </a:rPr>
              <a:t>per gallon (serves </a:t>
            </a:r>
            <a:r>
              <a:rPr lang="en-US" sz="1100" dirty="0" smtClean="0">
                <a:latin typeface="Trebuchet MS" panose="020B0603020202020204" pitchFamily="34" charset="0"/>
              </a:rPr>
              <a:t>15)</a:t>
            </a:r>
          </a:p>
          <a:p>
            <a:endParaRPr lang="en-US" sz="1100" dirty="0" smtClean="0">
              <a:latin typeface="Trebuchet MS" panose="020B0603020202020204" pitchFamily="34" charset="0"/>
            </a:endParaRPr>
          </a:p>
          <a:p>
            <a:r>
              <a:rPr lang="en-US" sz="1100" b="1" dirty="0" smtClean="0">
                <a:latin typeface="Trebuchet MS" panose="020B0603020202020204" pitchFamily="34" charset="0"/>
              </a:rPr>
              <a:t>iced </a:t>
            </a:r>
            <a:r>
              <a:rPr lang="en-US" sz="1100" b="1" dirty="0">
                <a:latin typeface="Trebuchet MS" panose="020B0603020202020204" pitchFamily="34" charset="0"/>
              </a:rPr>
              <a:t>tea/lemonade </a:t>
            </a:r>
            <a:r>
              <a:rPr lang="en-US" sz="1100" b="1" dirty="0" smtClean="0">
                <a:latin typeface="Trebuchet MS" panose="020B0603020202020204" pitchFamily="34" charset="0"/>
              </a:rPr>
              <a:t>blend, lemonade or limeade</a:t>
            </a:r>
            <a:endParaRPr lang="en-US" sz="1100" b="1" dirty="0">
              <a:latin typeface="Trebuchet MS" panose="020B0603020202020204" pitchFamily="34" charset="0"/>
            </a:endParaRPr>
          </a:p>
          <a:p>
            <a:r>
              <a:rPr lang="en-US" sz="1100" dirty="0" smtClean="0">
                <a:latin typeface="Trebuchet MS" panose="020B0603020202020204" pitchFamily="34" charset="0"/>
              </a:rPr>
              <a:t>$20 per </a:t>
            </a:r>
            <a:r>
              <a:rPr lang="en-US" sz="1100" dirty="0">
                <a:latin typeface="Trebuchet MS" panose="020B0603020202020204" pitchFamily="34" charset="0"/>
              </a:rPr>
              <a:t>gallon (serves 15) </a:t>
            </a:r>
          </a:p>
          <a:p>
            <a:endParaRPr lang="en-US" sz="1100" dirty="0" smtClean="0">
              <a:latin typeface="Trebuchet MS" panose="020B0603020202020204" pitchFamily="34" charset="0"/>
            </a:endParaRPr>
          </a:p>
          <a:p>
            <a:r>
              <a:rPr lang="en-US" sz="1100" b="1" dirty="0" smtClean="0">
                <a:latin typeface="Trebuchet MS" panose="020B0603020202020204" pitchFamily="34" charset="0"/>
              </a:rPr>
              <a:t>iced </a:t>
            </a:r>
            <a:r>
              <a:rPr lang="en-US" sz="1100" b="1" dirty="0">
                <a:latin typeface="Trebuchet MS" panose="020B0603020202020204" pitchFamily="34" charset="0"/>
              </a:rPr>
              <a:t>coffee </a:t>
            </a:r>
            <a:endParaRPr lang="en-US" sz="1100" b="1" dirty="0" smtClean="0">
              <a:latin typeface="Trebuchet MS" panose="020B0603020202020204" pitchFamily="34" charset="0"/>
            </a:endParaRPr>
          </a:p>
          <a:p>
            <a:r>
              <a:rPr lang="en-US" sz="1100" dirty="0" smtClean="0">
                <a:latin typeface="Trebuchet MS" panose="020B0603020202020204" pitchFamily="34" charset="0"/>
              </a:rPr>
              <a:t>$20 per gallon - </a:t>
            </a:r>
            <a:r>
              <a:rPr lang="en-US" sz="1100" dirty="0">
                <a:latin typeface="Trebuchet MS" panose="020B0603020202020204" pitchFamily="34" charset="0"/>
              </a:rPr>
              <a:t>per gallon (serves 15) </a:t>
            </a:r>
            <a:endParaRPr lang="en-US" sz="1100" dirty="0" smtClean="0">
              <a:latin typeface="Trebuchet MS" panose="020B0603020202020204" pitchFamily="34" charset="0"/>
            </a:endParaRPr>
          </a:p>
          <a:p>
            <a:endParaRPr lang="en-US" sz="1100" b="1" dirty="0">
              <a:latin typeface="Trebuchet MS" panose="020B0603020202020204" pitchFamily="34" charset="0"/>
            </a:endParaRPr>
          </a:p>
          <a:p>
            <a:r>
              <a:rPr lang="en-US" sz="1100" b="1" dirty="0" smtClean="0">
                <a:latin typeface="Trebuchet MS" panose="020B0603020202020204" pitchFamily="34" charset="0"/>
              </a:rPr>
              <a:t>apple </a:t>
            </a:r>
            <a:r>
              <a:rPr lang="en-US" sz="1100" b="1" dirty="0">
                <a:latin typeface="Trebuchet MS" panose="020B0603020202020204" pitchFamily="34" charset="0"/>
              </a:rPr>
              <a:t>cider </a:t>
            </a:r>
            <a:endParaRPr lang="en-US" sz="1100" b="1" dirty="0" smtClean="0">
              <a:latin typeface="Trebuchet MS" panose="020B0603020202020204" pitchFamily="34" charset="0"/>
            </a:endParaRPr>
          </a:p>
          <a:p>
            <a:r>
              <a:rPr lang="en-US" sz="1100" dirty="0" smtClean="0">
                <a:latin typeface="Trebuchet MS" panose="020B0603020202020204" pitchFamily="34" charset="0"/>
              </a:rPr>
              <a:t>$20 </a:t>
            </a:r>
            <a:r>
              <a:rPr lang="en-US" sz="1100" dirty="0">
                <a:latin typeface="Trebuchet MS" panose="020B0603020202020204" pitchFamily="34" charset="0"/>
              </a:rPr>
              <a:t>per gallon (serves 15) </a:t>
            </a:r>
          </a:p>
          <a:p>
            <a:endParaRPr lang="en-US" sz="1100" dirty="0">
              <a:latin typeface="Trebuchet MS" panose="020B0603020202020204" pitchFamily="34" charset="0"/>
            </a:endParaRPr>
          </a:p>
          <a:p>
            <a:r>
              <a:rPr lang="en-US" sz="1100" b="1" dirty="0" smtClean="0">
                <a:latin typeface="Trebuchet MS" panose="020B0603020202020204" pitchFamily="34" charset="0"/>
              </a:rPr>
              <a:t>sparkling </a:t>
            </a:r>
            <a:r>
              <a:rPr lang="en-US" sz="1100" b="1" dirty="0">
                <a:latin typeface="Trebuchet MS" panose="020B0603020202020204" pitchFamily="34" charset="0"/>
              </a:rPr>
              <a:t>cranberry punch </a:t>
            </a:r>
          </a:p>
          <a:p>
            <a:r>
              <a:rPr lang="en-US" sz="1100" dirty="0" smtClean="0">
                <a:latin typeface="Trebuchet MS" panose="020B0603020202020204" pitchFamily="34" charset="0"/>
              </a:rPr>
              <a:t>$25 per </a:t>
            </a:r>
            <a:r>
              <a:rPr lang="en-US" sz="1100" dirty="0">
                <a:latin typeface="Trebuchet MS" panose="020B0603020202020204" pitchFamily="34" charset="0"/>
              </a:rPr>
              <a:t>gallon (serves 15) </a:t>
            </a:r>
            <a:endParaRPr lang="en-US" sz="1100" dirty="0" smtClean="0">
              <a:latin typeface="Trebuchet MS" panose="020B0603020202020204" pitchFamily="34" charset="0"/>
            </a:endParaRPr>
          </a:p>
          <a:p>
            <a:endParaRPr lang="en-US" sz="1100" b="1" dirty="0">
              <a:latin typeface="Trebuchet MS" panose="020B0603020202020204" pitchFamily="34" charset="0"/>
            </a:endParaRPr>
          </a:p>
          <a:p>
            <a:r>
              <a:rPr lang="en-US" sz="1100" b="1" dirty="0" smtClean="0">
                <a:latin typeface="Trebuchet MS" panose="020B0603020202020204" pitchFamily="34" charset="0"/>
              </a:rPr>
              <a:t>house </a:t>
            </a:r>
            <a:r>
              <a:rPr lang="en-US" sz="1100" b="1" dirty="0">
                <a:latin typeface="Trebuchet MS" panose="020B0603020202020204" pitchFamily="34" charset="0"/>
              </a:rPr>
              <a:t>made specialty </a:t>
            </a:r>
            <a:r>
              <a:rPr lang="en-US" sz="1100" b="1" dirty="0" err="1">
                <a:latin typeface="Trebuchet MS" panose="020B0603020202020204" pitchFamily="34" charset="0"/>
              </a:rPr>
              <a:t>mocktails</a:t>
            </a:r>
            <a:r>
              <a:rPr lang="en-US" sz="1100" b="1" dirty="0">
                <a:latin typeface="Trebuchet MS" panose="020B0603020202020204" pitchFamily="34" charset="0"/>
              </a:rPr>
              <a:t> </a:t>
            </a:r>
            <a:endParaRPr lang="en-US" sz="1100" b="1" dirty="0" smtClean="0">
              <a:latin typeface="Trebuchet MS" panose="020B0603020202020204" pitchFamily="34" charset="0"/>
            </a:endParaRPr>
          </a:p>
          <a:p>
            <a:r>
              <a:rPr lang="en-US" sz="1100" dirty="0" smtClean="0">
                <a:latin typeface="Trebuchet MS" panose="020B0603020202020204" pitchFamily="34" charset="0"/>
              </a:rPr>
              <a:t>(</a:t>
            </a:r>
            <a:r>
              <a:rPr lang="en-US" sz="1100" dirty="0">
                <a:latin typeface="Trebuchet MS" panose="020B0603020202020204" pitchFamily="34" charset="0"/>
              </a:rPr>
              <a:t>pricing depending on availability and </a:t>
            </a:r>
            <a:r>
              <a:rPr lang="en-US" sz="1100" dirty="0" smtClean="0">
                <a:latin typeface="Trebuchet MS" panose="020B0603020202020204" pitchFamily="34" charset="0"/>
              </a:rPr>
              <a:t>season)</a:t>
            </a:r>
          </a:p>
          <a:p>
            <a:endParaRPr lang="en-US" sz="1100" dirty="0">
              <a:latin typeface="Trebuchet MS" panose="020B0603020202020204" pitchFamily="34" charset="0"/>
            </a:endParaRPr>
          </a:p>
          <a:p>
            <a:r>
              <a:rPr lang="en-US" sz="1100" b="1" dirty="0" smtClean="0">
                <a:latin typeface="Trebuchet MS" panose="020B0603020202020204" pitchFamily="34" charset="0"/>
              </a:rPr>
              <a:t>aqua </a:t>
            </a:r>
            <a:r>
              <a:rPr lang="en-US" sz="1100" b="1" dirty="0" err="1">
                <a:latin typeface="Trebuchet MS" panose="020B0603020202020204" pitchFamily="34" charset="0"/>
              </a:rPr>
              <a:t>fresca</a:t>
            </a:r>
            <a:r>
              <a:rPr lang="en-US" sz="1100" b="1" dirty="0">
                <a:latin typeface="Trebuchet MS" panose="020B0603020202020204" pitchFamily="34" charset="0"/>
              </a:rPr>
              <a:t> </a:t>
            </a:r>
          </a:p>
          <a:p>
            <a:r>
              <a:rPr lang="en-US" sz="1100" dirty="0" smtClean="0">
                <a:latin typeface="Trebuchet MS" panose="020B0603020202020204" pitchFamily="34" charset="0"/>
              </a:rPr>
              <a:t>$15 per </a:t>
            </a:r>
            <a:r>
              <a:rPr lang="en-US" sz="1100" dirty="0">
                <a:latin typeface="Trebuchet MS" panose="020B0603020202020204" pitchFamily="34" charset="0"/>
              </a:rPr>
              <a:t>gallon (serves 15) </a:t>
            </a:r>
            <a:endParaRPr lang="en-US" sz="1100" dirty="0" smtClean="0">
              <a:latin typeface="Trebuchet MS" panose="020B0603020202020204" pitchFamily="34" charset="0"/>
            </a:endParaRPr>
          </a:p>
          <a:p>
            <a:endParaRPr lang="en-US" sz="1100" dirty="0">
              <a:latin typeface="Trebuchet MS" panose="020B0603020202020204" pitchFamily="34" charset="0"/>
            </a:endParaRPr>
          </a:p>
          <a:p>
            <a:r>
              <a:rPr lang="en-US" sz="1100" b="1" dirty="0" smtClean="0">
                <a:latin typeface="Trebuchet MS" panose="020B0603020202020204" pitchFamily="34" charset="0"/>
              </a:rPr>
              <a:t>aqua </a:t>
            </a:r>
            <a:r>
              <a:rPr lang="en-US" sz="1100" b="1" dirty="0">
                <a:latin typeface="Trebuchet MS" panose="020B0603020202020204" pitchFamily="34" charset="0"/>
              </a:rPr>
              <a:t>health filtered </a:t>
            </a:r>
            <a:r>
              <a:rPr lang="en-US" sz="1100" b="1" dirty="0" smtClean="0">
                <a:latin typeface="Trebuchet MS" panose="020B0603020202020204" pitchFamily="34" charset="0"/>
              </a:rPr>
              <a:t>water or sparkling filtered </a:t>
            </a:r>
            <a:r>
              <a:rPr lang="en-US" sz="1100" b="1" dirty="0">
                <a:latin typeface="Trebuchet MS" panose="020B0603020202020204" pitchFamily="34" charset="0"/>
              </a:rPr>
              <a:t>service </a:t>
            </a:r>
          </a:p>
          <a:p>
            <a:r>
              <a:rPr lang="en-US" sz="1100" dirty="0" smtClean="0">
                <a:latin typeface="Trebuchet MS" panose="020B0603020202020204" pitchFamily="34" charset="0"/>
              </a:rPr>
              <a:t>$5 per gallon (</a:t>
            </a:r>
            <a:r>
              <a:rPr lang="en-US" sz="1100" dirty="0">
                <a:latin typeface="Trebuchet MS" panose="020B0603020202020204" pitchFamily="34" charset="0"/>
              </a:rPr>
              <a:t>serves 15) </a:t>
            </a:r>
            <a:endParaRPr lang="en-US" sz="1100" dirty="0" smtClean="0">
              <a:latin typeface="Trebuchet MS" panose="020B0603020202020204" pitchFamily="34" charset="0"/>
            </a:endParaRPr>
          </a:p>
          <a:p>
            <a:r>
              <a:rPr lang="en-US" sz="1100" dirty="0" smtClean="0">
                <a:latin typeface="Trebuchet MS" panose="020B0603020202020204" pitchFamily="34" charset="0"/>
              </a:rPr>
              <a:t>$2 per </a:t>
            </a:r>
            <a:r>
              <a:rPr lang="en-US" sz="1100" dirty="0">
                <a:latin typeface="Trebuchet MS" panose="020B0603020202020204" pitchFamily="34" charset="0"/>
              </a:rPr>
              <a:t>bottle (serves </a:t>
            </a:r>
            <a:r>
              <a:rPr lang="en-US" sz="1100" dirty="0" smtClean="0">
                <a:latin typeface="Trebuchet MS" panose="020B0603020202020204" pitchFamily="34" charset="0"/>
              </a:rPr>
              <a:t>4-6)</a:t>
            </a:r>
          </a:p>
          <a:p>
            <a:endParaRPr lang="en-US" sz="1100" dirty="0">
              <a:latin typeface="Trebuchet MS" panose="020B0603020202020204" pitchFamily="34" charset="0"/>
            </a:endParaRPr>
          </a:p>
          <a:p>
            <a:endParaRPr lang="en-US" sz="1100" dirty="0" smtClean="0">
              <a:latin typeface="Trebuchet MS" panose="020B0603020202020204" pitchFamily="34" charset="0"/>
            </a:endParaRPr>
          </a:p>
          <a:p>
            <a:endParaRPr lang="en-US" sz="1100" dirty="0">
              <a:latin typeface="Trebuchet MS" panose="020B0603020202020204" pitchFamily="34" charset="0"/>
            </a:endParaRPr>
          </a:p>
          <a:p>
            <a:pPr marL="342900"/>
            <a:endParaRPr lang="en-US" sz="1100" dirty="0">
              <a:latin typeface="Trebuchet MS" panose="020B0603020202020204" pitchFamily="34" charset="0"/>
            </a:endParaRPr>
          </a:p>
        </p:txBody>
      </p:sp>
      <p:pic>
        <p:nvPicPr>
          <p:cNvPr id="19" name="Picture 18"/>
          <p:cNvPicPr>
            <a:picLocks noChangeAspect="1"/>
          </p:cNvPicPr>
          <p:nvPr/>
        </p:nvPicPr>
        <p:blipFill rotWithShape="1">
          <a:blip r:embed="rId3" cstate="print">
            <a:extLst>
              <a:ext uri="{28A0092B-C50C-407E-A947-70E740481C1C}">
                <a14:useLocalDpi xmlns:a14="http://schemas.microsoft.com/office/drawing/2010/main" val="0"/>
              </a:ext>
            </a:extLst>
          </a:blip>
          <a:srcRect l="-1" t="10539" r="65181" b="1"/>
          <a:stretch/>
        </p:blipFill>
        <p:spPr>
          <a:xfrm>
            <a:off x="254001" y="736600"/>
            <a:ext cx="1384299" cy="485372"/>
          </a:xfrm>
          <a:prstGeom prst="rect">
            <a:avLst/>
          </a:prstGeom>
        </p:spPr>
      </p:pic>
      <p:sp>
        <p:nvSpPr>
          <p:cNvPr id="20" name="TextBox 19"/>
          <p:cNvSpPr txBox="1"/>
          <p:nvPr/>
        </p:nvSpPr>
        <p:spPr>
          <a:xfrm>
            <a:off x="400050" y="338177"/>
            <a:ext cx="3390900" cy="584775"/>
          </a:xfrm>
          <a:prstGeom prst="rect">
            <a:avLst/>
          </a:prstGeom>
          <a:noFill/>
        </p:spPr>
        <p:txBody>
          <a:bodyPr wrap="square" rtlCol="0">
            <a:spAutoFit/>
          </a:bodyPr>
          <a:lstStyle/>
          <a:p>
            <a:r>
              <a:rPr lang="en-US" sz="3200" spc="50" dirty="0">
                <a:latin typeface="Gill Sans MT Ext Condensed Bold" panose="020B0902020104020203" pitchFamily="34" charset="0"/>
              </a:rPr>
              <a:t>BEVERAGES</a:t>
            </a:r>
          </a:p>
        </p:txBody>
      </p:sp>
      <p:sp>
        <p:nvSpPr>
          <p:cNvPr id="22" name="TextBox 21"/>
          <p:cNvSpPr txBox="1"/>
          <p:nvPr/>
        </p:nvSpPr>
        <p:spPr>
          <a:xfrm>
            <a:off x="6797842" y="9420732"/>
            <a:ext cx="517358" cy="461665"/>
          </a:xfrm>
          <a:prstGeom prst="rect">
            <a:avLst/>
          </a:prstGeom>
          <a:noFill/>
        </p:spPr>
        <p:txBody>
          <a:bodyPr wrap="square" rtlCol="0">
            <a:spAutoFit/>
          </a:bodyPr>
          <a:lstStyle/>
          <a:p>
            <a:pPr algn="ctr"/>
            <a:r>
              <a:rPr lang="en-US" sz="1200" dirty="0" smtClean="0">
                <a:latin typeface="Agenda" panose="02000603040000020004" pitchFamily="2" charset="0"/>
              </a:rPr>
              <a:t>1</a:t>
            </a:r>
            <a:endParaRPr lang="en-US" sz="1200" dirty="0">
              <a:latin typeface="Agenda" panose="02000603040000020004" pitchFamily="2" charset="0"/>
            </a:endParaRPr>
          </a:p>
          <a:p>
            <a:pPr algn="ctr"/>
            <a:endParaRPr lang="en-US" sz="1200" dirty="0" smtClean="0">
              <a:latin typeface="Agenda" panose="02000603040000020004" pitchFamily="2" charset="0"/>
            </a:endParaRPr>
          </a:p>
        </p:txBody>
      </p:sp>
    </p:spTree>
    <p:extLst>
      <p:ext uri="{BB962C8B-B14F-4D97-AF65-F5344CB8AC3E}">
        <p14:creationId xmlns:p14="http://schemas.microsoft.com/office/powerpoint/2010/main" val="28990030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700" y="317500"/>
            <a:ext cx="3390900" cy="584775"/>
          </a:xfrm>
          <a:prstGeom prst="rect">
            <a:avLst/>
          </a:prstGeom>
          <a:noFill/>
        </p:spPr>
        <p:txBody>
          <a:bodyPr wrap="square" rtlCol="0">
            <a:spAutoFit/>
          </a:bodyPr>
          <a:lstStyle/>
          <a:p>
            <a:r>
              <a:rPr lang="en-US" sz="3200" spc="50" dirty="0" smtClean="0">
                <a:latin typeface="Gill Sans MT Ext Condensed Bold" panose="020B0902020104020203" pitchFamily="34" charset="0"/>
              </a:rPr>
              <a:t>BREAKFAST COLLECTIONS</a:t>
            </a:r>
            <a:endParaRPr lang="en-US" sz="3200" spc="50" dirty="0">
              <a:latin typeface="Gill Sans MT Ext Condensed Bold" panose="020B0902020104020203" pitchFamily="34" charset="0"/>
            </a:endParaRPr>
          </a:p>
        </p:txBody>
      </p:sp>
      <p:sp>
        <p:nvSpPr>
          <p:cNvPr id="5" name="TextBox 4"/>
          <p:cNvSpPr txBox="1"/>
          <p:nvPr/>
        </p:nvSpPr>
        <p:spPr>
          <a:xfrm>
            <a:off x="393700" y="1629410"/>
            <a:ext cx="6921500" cy="6247864"/>
          </a:xfrm>
          <a:prstGeom prst="rect">
            <a:avLst/>
          </a:prstGeom>
          <a:noFill/>
        </p:spPr>
        <p:txBody>
          <a:bodyPr wrap="square" rtlCol="0">
            <a:spAutoFit/>
          </a:bodyPr>
          <a:lstStyle/>
          <a:p>
            <a:r>
              <a:rPr lang="en-US" sz="1100" b="1" spc="50" dirty="0" smtClean="0">
                <a:latin typeface="Trebuchet MS" panose="020B0603020202020204" pitchFamily="34" charset="0"/>
              </a:rPr>
              <a:t>Cardinal continental   </a:t>
            </a:r>
            <a:endParaRPr lang="en-US" sz="1100" dirty="0">
              <a:latin typeface="Trebuchet MS" panose="020B0603020202020204" pitchFamily="34" charset="0"/>
            </a:endParaRPr>
          </a:p>
          <a:p>
            <a:r>
              <a:rPr lang="en-US" sz="1100" dirty="0">
                <a:latin typeface="Trebuchet MS" panose="020B0603020202020204" pitchFamily="34" charset="0"/>
              </a:rPr>
              <a:t>assorted fresh baked bagels, muffins and mini coffee cake </a:t>
            </a:r>
            <a:r>
              <a:rPr lang="en-US" sz="1100" dirty="0" smtClean="0">
                <a:latin typeface="Trebuchet MS" panose="020B0603020202020204" pitchFamily="34" charset="0"/>
              </a:rPr>
              <a:t>breads</a:t>
            </a:r>
            <a:r>
              <a:rPr lang="en-US" sz="1100" dirty="0">
                <a:latin typeface="Trebuchet MS" panose="020B0603020202020204" pitchFamily="34" charset="0"/>
              </a:rPr>
              <a:t> </a:t>
            </a:r>
          </a:p>
          <a:p>
            <a:r>
              <a:rPr lang="en-US" sz="1100" dirty="0">
                <a:latin typeface="Trebuchet MS" panose="020B0603020202020204" pitchFamily="34" charset="0"/>
              </a:rPr>
              <a:t>served with cream cheese, butter and preserves</a:t>
            </a:r>
          </a:p>
          <a:p>
            <a:r>
              <a:rPr lang="en-US" sz="1100" dirty="0">
                <a:latin typeface="Trebuchet MS" panose="020B0603020202020204" pitchFamily="34" charset="0"/>
              </a:rPr>
              <a:t>includes orange, apple and cranberry juice </a:t>
            </a:r>
          </a:p>
          <a:p>
            <a:r>
              <a:rPr lang="en-US" sz="1100" dirty="0">
                <a:latin typeface="Trebuchet MS" panose="020B0603020202020204" pitchFamily="34" charset="0"/>
              </a:rPr>
              <a:t>locally roasted fair trade organic coffee </a:t>
            </a:r>
            <a:r>
              <a:rPr lang="en-US" sz="1100" dirty="0" smtClean="0">
                <a:latin typeface="Trebuchet MS" panose="020B0603020202020204" pitchFamily="34" charset="0"/>
              </a:rPr>
              <a:t>service and Fair Trade </a:t>
            </a:r>
            <a:r>
              <a:rPr lang="en-US" sz="1100" dirty="0" err="1" smtClean="0">
                <a:latin typeface="Trebuchet MS" panose="020B0603020202020204" pitchFamily="34" charset="0"/>
              </a:rPr>
              <a:t>Numi</a:t>
            </a:r>
            <a:r>
              <a:rPr lang="en-US" sz="1100" dirty="0" smtClean="0">
                <a:latin typeface="Trebuchet MS" panose="020B0603020202020204" pitchFamily="34" charset="0"/>
              </a:rPr>
              <a:t> tea service</a:t>
            </a:r>
          </a:p>
          <a:p>
            <a:r>
              <a:rPr lang="en-US" sz="1100" dirty="0" smtClean="0">
                <a:latin typeface="Trebuchet MS" panose="020B0603020202020204" pitchFamily="34" charset="0"/>
              </a:rPr>
              <a:t>$9 per person </a:t>
            </a:r>
            <a:r>
              <a:rPr lang="en-US" sz="1100" dirty="0">
                <a:latin typeface="Trebuchet MS" panose="020B0603020202020204" pitchFamily="34" charset="0"/>
              </a:rPr>
              <a:t> </a:t>
            </a:r>
            <a:endParaRPr lang="en-US" sz="1100" dirty="0" smtClean="0">
              <a:latin typeface="Trebuchet MS" panose="020B0603020202020204" pitchFamily="34" charset="0"/>
            </a:endParaRPr>
          </a:p>
          <a:p>
            <a:endParaRPr lang="en-US" sz="1100" b="1" spc="50" dirty="0" smtClean="0">
              <a:latin typeface="Trebuchet MS" panose="020B0603020202020204" pitchFamily="34" charset="0"/>
            </a:endParaRPr>
          </a:p>
          <a:p>
            <a:endParaRPr lang="en-US" sz="1100" b="1" spc="50" dirty="0">
              <a:latin typeface="Trebuchet MS" panose="020B0603020202020204" pitchFamily="34" charset="0"/>
            </a:endParaRPr>
          </a:p>
          <a:p>
            <a:endParaRPr lang="en-US" sz="1100" b="1" spc="50" dirty="0" smtClean="0">
              <a:latin typeface="Trebuchet MS" panose="020B0603020202020204" pitchFamily="34" charset="0"/>
            </a:endParaRPr>
          </a:p>
          <a:p>
            <a:r>
              <a:rPr lang="en-US" sz="1100" b="1" spc="50" dirty="0" smtClean="0">
                <a:latin typeface="Trebuchet MS" panose="020B0603020202020204" pitchFamily="34" charset="0"/>
              </a:rPr>
              <a:t>Healthy start</a:t>
            </a:r>
            <a:endParaRPr lang="en-US" sz="1100" spc="50" dirty="0">
              <a:latin typeface="Trebuchet MS" panose="020B0603020202020204" pitchFamily="34" charset="0"/>
            </a:endParaRPr>
          </a:p>
          <a:p>
            <a:r>
              <a:rPr lang="en-US" sz="1100" dirty="0">
                <a:latin typeface="Trebuchet MS" panose="020B0603020202020204" pitchFamily="34" charset="0"/>
              </a:rPr>
              <a:t>h</a:t>
            </a:r>
            <a:r>
              <a:rPr lang="en-US" sz="1100" dirty="0" smtClean="0">
                <a:latin typeface="Trebuchet MS" panose="020B0603020202020204" pitchFamily="34" charset="0"/>
              </a:rPr>
              <a:t>ouse made mini </a:t>
            </a:r>
            <a:r>
              <a:rPr lang="en-US" sz="1100" dirty="0" err="1" smtClean="0">
                <a:latin typeface="Trebuchet MS" panose="020B0603020202020204" pitchFamily="34" charset="0"/>
              </a:rPr>
              <a:t>crustless</a:t>
            </a:r>
            <a:r>
              <a:rPr lang="en-US" sz="1100" dirty="0" smtClean="0">
                <a:latin typeface="Trebuchet MS" panose="020B0603020202020204" pitchFamily="34" charset="0"/>
              </a:rPr>
              <a:t> quiche</a:t>
            </a:r>
            <a:endParaRPr lang="en-US" sz="1100" dirty="0">
              <a:latin typeface="Trebuchet MS" panose="020B0603020202020204" pitchFamily="34" charset="0"/>
            </a:endParaRPr>
          </a:p>
          <a:p>
            <a:r>
              <a:rPr lang="en-US" sz="1100" dirty="0">
                <a:latin typeface="Trebuchet MS" panose="020B0603020202020204" pitchFamily="34" charset="0"/>
              </a:rPr>
              <a:t>fat free flavored yogurt</a:t>
            </a:r>
          </a:p>
          <a:p>
            <a:r>
              <a:rPr lang="en-US" sz="1100" dirty="0">
                <a:latin typeface="Trebuchet MS" panose="020B0603020202020204" pitchFamily="34" charset="0"/>
              </a:rPr>
              <a:t>served with granola</a:t>
            </a:r>
          </a:p>
          <a:p>
            <a:r>
              <a:rPr lang="en-US" sz="1100" dirty="0">
                <a:latin typeface="Trebuchet MS" panose="020B0603020202020204" pitchFamily="34" charset="0"/>
              </a:rPr>
              <a:t>sliced seasonal fresh fruit </a:t>
            </a:r>
          </a:p>
          <a:p>
            <a:r>
              <a:rPr lang="en-US" sz="1100" dirty="0">
                <a:latin typeface="Trebuchet MS" panose="020B0603020202020204" pitchFamily="34" charset="0"/>
              </a:rPr>
              <a:t>includes orange, apple and cranberry juice </a:t>
            </a:r>
          </a:p>
          <a:p>
            <a:r>
              <a:rPr lang="en-US" sz="1100" dirty="0">
                <a:latin typeface="Trebuchet MS" panose="020B0603020202020204" pitchFamily="34" charset="0"/>
              </a:rPr>
              <a:t>locally roasted fair trade organic coffee </a:t>
            </a:r>
            <a:r>
              <a:rPr lang="en-US" sz="1100" dirty="0" smtClean="0">
                <a:latin typeface="Trebuchet MS" panose="020B0603020202020204" pitchFamily="34" charset="0"/>
              </a:rPr>
              <a:t>service and </a:t>
            </a:r>
            <a:r>
              <a:rPr lang="en-US" sz="1100" dirty="0">
                <a:latin typeface="Trebuchet MS" panose="020B0603020202020204" pitchFamily="34" charset="0"/>
              </a:rPr>
              <a:t>Fair Trade </a:t>
            </a:r>
            <a:r>
              <a:rPr lang="en-US" sz="1100" dirty="0" err="1">
                <a:latin typeface="Trebuchet MS" panose="020B0603020202020204" pitchFamily="34" charset="0"/>
              </a:rPr>
              <a:t>Numi</a:t>
            </a:r>
            <a:r>
              <a:rPr lang="en-US" sz="1100" dirty="0">
                <a:latin typeface="Trebuchet MS" panose="020B0603020202020204" pitchFamily="34" charset="0"/>
              </a:rPr>
              <a:t> tea </a:t>
            </a:r>
            <a:r>
              <a:rPr lang="en-US" sz="1100" dirty="0" smtClean="0">
                <a:latin typeface="Trebuchet MS" panose="020B0603020202020204" pitchFamily="34" charset="0"/>
              </a:rPr>
              <a:t>service</a:t>
            </a:r>
          </a:p>
          <a:p>
            <a:r>
              <a:rPr lang="en-US" sz="1100" b="1" dirty="0" smtClean="0">
                <a:latin typeface="Trebuchet MS" panose="020B0603020202020204" pitchFamily="34" charset="0"/>
              </a:rPr>
              <a:t>$</a:t>
            </a:r>
            <a:r>
              <a:rPr lang="en-US" sz="1100" dirty="0" smtClean="0">
                <a:latin typeface="Trebuchet MS" panose="020B0603020202020204" pitchFamily="34" charset="0"/>
              </a:rPr>
              <a:t>10 per person </a:t>
            </a:r>
          </a:p>
          <a:p>
            <a:pPr fontAlgn="base"/>
            <a:endParaRPr lang="it-IT" sz="1100" b="1" dirty="0" smtClean="0">
              <a:latin typeface="Trebuchet MS" panose="020B0603020202020204" pitchFamily="34" charset="0"/>
            </a:endParaRPr>
          </a:p>
          <a:p>
            <a:pPr fontAlgn="base"/>
            <a:endParaRPr lang="it-IT" sz="1100" b="1" dirty="0">
              <a:latin typeface="Trebuchet MS" panose="020B0603020202020204" pitchFamily="34" charset="0"/>
            </a:endParaRPr>
          </a:p>
          <a:p>
            <a:pPr fontAlgn="base"/>
            <a:endParaRPr lang="it-IT" sz="1100" b="1" dirty="0" smtClean="0">
              <a:latin typeface="Trebuchet MS" panose="020B0603020202020204" pitchFamily="34" charset="0"/>
            </a:endParaRPr>
          </a:p>
          <a:p>
            <a:pPr fontAlgn="base"/>
            <a:r>
              <a:rPr lang="it-IT" sz="1100" b="1" dirty="0" smtClean="0">
                <a:latin typeface="Trebuchet MS" panose="020B0603020202020204" pitchFamily="34" charset="0"/>
              </a:rPr>
              <a:t>Avocado toast bar</a:t>
            </a:r>
          </a:p>
          <a:p>
            <a:pPr fontAlgn="base"/>
            <a:r>
              <a:rPr lang="en-US" sz="1100" dirty="0" smtClean="0">
                <a:latin typeface="Trebuchet MS" panose="020B0603020202020204" pitchFamily="34" charset="0"/>
              </a:rPr>
              <a:t>hopped hard-boiled </a:t>
            </a:r>
            <a:r>
              <a:rPr lang="en-US" sz="1100" dirty="0">
                <a:latin typeface="Trebuchet MS" panose="020B0603020202020204" pitchFamily="34" charset="0"/>
              </a:rPr>
              <a:t>e</a:t>
            </a:r>
            <a:r>
              <a:rPr lang="en-US" sz="1100" dirty="0" smtClean="0">
                <a:latin typeface="Trebuchet MS" panose="020B0603020202020204" pitchFamily="34" charset="0"/>
              </a:rPr>
              <a:t>gg </a:t>
            </a:r>
            <a:r>
              <a:rPr lang="en-US" sz="1100" dirty="0">
                <a:latin typeface="Trebuchet MS" panose="020B0603020202020204" pitchFamily="34" charset="0"/>
              </a:rPr>
              <a:t>&amp; </a:t>
            </a:r>
            <a:r>
              <a:rPr lang="en-US" sz="1100" dirty="0" smtClean="0">
                <a:latin typeface="Trebuchet MS" panose="020B0603020202020204" pitchFamily="34" charset="0"/>
              </a:rPr>
              <a:t>feta </a:t>
            </a:r>
            <a:r>
              <a:rPr lang="en-US" sz="1100" dirty="0">
                <a:latin typeface="Trebuchet MS" panose="020B0603020202020204" pitchFamily="34" charset="0"/>
              </a:rPr>
              <a:t>c</a:t>
            </a:r>
            <a:r>
              <a:rPr lang="en-US" sz="1100" dirty="0" smtClean="0">
                <a:latin typeface="Trebuchet MS" panose="020B0603020202020204" pitchFamily="34" charset="0"/>
              </a:rPr>
              <a:t>heese</a:t>
            </a:r>
            <a:r>
              <a:rPr lang="en-US" sz="1100" dirty="0">
                <a:latin typeface="Trebuchet MS" panose="020B0603020202020204" pitchFamily="34" charset="0"/>
              </a:rPr>
              <a:t>, </a:t>
            </a:r>
            <a:r>
              <a:rPr lang="en-US" sz="1100" dirty="0" smtClean="0">
                <a:latin typeface="Trebuchet MS" panose="020B0603020202020204" pitchFamily="34" charset="0"/>
              </a:rPr>
              <a:t>ripe </a:t>
            </a:r>
            <a:r>
              <a:rPr lang="en-US" sz="1100" dirty="0">
                <a:latin typeface="Trebuchet MS" panose="020B0603020202020204" pitchFamily="34" charset="0"/>
              </a:rPr>
              <a:t>a</a:t>
            </a:r>
            <a:r>
              <a:rPr lang="en-US" sz="1100" dirty="0" smtClean="0">
                <a:latin typeface="Trebuchet MS" panose="020B0603020202020204" pitchFamily="34" charset="0"/>
              </a:rPr>
              <a:t>vocado </a:t>
            </a:r>
            <a:r>
              <a:rPr lang="en-US" sz="1100" dirty="0">
                <a:latin typeface="Trebuchet MS" panose="020B0603020202020204" pitchFamily="34" charset="0"/>
              </a:rPr>
              <a:t>p</a:t>
            </a:r>
            <a:r>
              <a:rPr lang="en-US" sz="1100" dirty="0" smtClean="0">
                <a:latin typeface="Trebuchet MS" panose="020B0603020202020204" pitchFamily="34" charset="0"/>
              </a:rPr>
              <a:t>uree</a:t>
            </a:r>
            <a:r>
              <a:rPr lang="en-US" sz="1100" dirty="0">
                <a:latin typeface="Trebuchet MS" panose="020B0603020202020204" pitchFamily="34" charset="0"/>
              </a:rPr>
              <a:t>, </a:t>
            </a:r>
            <a:r>
              <a:rPr lang="en-US" sz="1100" dirty="0" smtClean="0">
                <a:latin typeface="Trebuchet MS" panose="020B0603020202020204" pitchFamily="34" charset="0"/>
              </a:rPr>
              <a:t>local </a:t>
            </a:r>
            <a:r>
              <a:rPr lang="en-US" sz="1100" dirty="0">
                <a:latin typeface="Trebuchet MS" panose="020B0603020202020204" pitchFamily="34" charset="0"/>
              </a:rPr>
              <a:t>t</a:t>
            </a:r>
            <a:r>
              <a:rPr lang="en-US" sz="1100" dirty="0" smtClean="0">
                <a:latin typeface="Trebuchet MS" panose="020B0603020202020204" pitchFamily="34" charset="0"/>
              </a:rPr>
              <a:t>omatoes</a:t>
            </a:r>
            <a:r>
              <a:rPr lang="en-US" sz="1100" dirty="0">
                <a:latin typeface="Trebuchet MS" panose="020B0603020202020204" pitchFamily="34" charset="0"/>
              </a:rPr>
              <a:t>, </a:t>
            </a:r>
            <a:r>
              <a:rPr lang="en-US" sz="1100" dirty="0" smtClean="0">
                <a:latin typeface="Trebuchet MS" panose="020B0603020202020204" pitchFamily="34" charset="0"/>
              </a:rPr>
              <a:t>red </a:t>
            </a:r>
            <a:r>
              <a:rPr lang="en-US" sz="1100" dirty="0">
                <a:latin typeface="Trebuchet MS" panose="020B0603020202020204" pitchFamily="34" charset="0"/>
              </a:rPr>
              <a:t>o</a:t>
            </a:r>
            <a:r>
              <a:rPr lang="en-US" sz="1100" dirty="0" smtClean="0">
                <a:latin typeface="Trebuchet MS" panose="020B0603020202020204" pitchFamily="34" charset="0"/>
              </a:rPr>
              <a:t>nions</a:t>
            </a:r>
            <a:r>
              <a:rPr lang="en-US" sz="1100" dirty="0">
                <a:latin typeface="Trebuchet MS" panose="020B0603020202020204" pitchFamily="34" charset="0"/>
              </a:rPr>
              <a:t>, </a:t>
            </a:r>
            <a:r>
              <a:rPr lang="en-US" sz="1100" dirty="0" smtClean="0">
                <a:latin typeface="Trebuchet MS" panose="020B0603020202020204" pitchFamily="34" charset="0"/>
              </a:rPr>
              <a:t>sliced </a:t>
            </a:r>
            <a:r>
              <a:rPr lang="en-US" sz="1100" dirty="0">
                <a:latin typeface="Trebuchet MS" panose="020B0603020202020204" pitchFamily="34" charset="0"/>
              </a:rPr>
              <a:t>o</a:t>
            </a:r>
            <a:r>
              <a:rPr lang="en-US" sz="1100" dirty="0" smtClean="0">
                <a:latin typeface="Trebuchet MS" panose="020B0603020202020204" pitchFamily="34" charset="0"/>
              </a:rPr>
              <a:t>lives</a:t>
            </a:r>
            <a:r>
              <a:rPr lang="en-US" sz="1100" dirty="0">
                <a:latin typeface="Trebuchet MS" panose="020B0603020202020204" pitchFamily="34" charset="0"/>
              </a:rPr>
              <a:t>, </a:t>
            </a:r>
            <a:r>
              <a:rPr lang="en-US" sz="1100" dirty="0" smtClean="0">
                <a:latin typeface="Trebuchet MS" panose="020B0603020202020204" pitchFamily="34" charset="0"/>
              </a:rPr>
              <a:t>cucumbers</a:t>
            </a:r>
            <a:r>
              <a:rPr lang="en-US" sz="1100" dirty="0">
                <a:latin typeface="Trebuchet MS" panose="020B0603020202020204" pitchFamily="34" charset="0"/>
              </a:rPr>
              <a:t>, </a:t>
            </a:r>
            <a:r>
              <a:rPr lang="en-US" sz="1100" dirty="0" smtClean="0">
                <a:latin typeface="Trebuchet MS" panose="020B0603020202020204" pitchFamily="34" charset="0"/>
              </a:rPr>
              <a:t>capers</a:t>
            </a:r>
            <a:r>
              <a:rPr lang="en-US" sz="1100" dirty="0">
                <a:latin typeface="Trebuchet MS" panose="020B0603020202020204" pitchFamily="34" charset="0"/>
              </a:rPr>
              <a:t>, </a:t>
            </a:r>
            <a:r>
              <a:rPr lang="en-US" sz="1100" dirty="0" smtClean="0">
                <a:latin typeface="Trebuchet MS" panose="020B0603020202020204" pitchFamily="34" charset="0"/>
              </a:rPr>
              <a:t>baby </a:t>
            </a:r>
            <a:r>
              <a:rPr lang="en-US" sz="1100" dirty="0">
                <a:latin typeface="Trebuchet MS" panose="020B0603020202020204" pitchFamily="34" charset="0"/>
              </a:rPr>
              <a:t>a</a:t>
            </a:r>
            <a:r>
              <a:rPr lang="en-US" sz="1100" dirty="0" smtClean="0">
                <a:latin typeface="Trebuchet MS" panose="020B0603020202020204" pitchFamily="34" charset="0"/>
              </a:rPr>
              <a:t>rugula</a:t>
            </a:r>
            <a:r>
              <a:rPr lang="en-US" sz="1100" dirty="0">
                <a:latin typeface="Trebuchet MS" panose="020B0603020202020204" pitchFamily="34" charset="0"/>
              </a:rPr>
              <a:t>, </a:t>
            </a:r>
            <a:r>
              <a:rPr lang="en-US" sz="1100" dirty="0" smtClean="0">
                <a:latin typeface="Trebuchet MS" panose="020B0603020202020204" pitchFamily="34" charset="0"/>
              </a:rPr>
              <a:t>toasted </a:t>
            </a:r>
            <a:r>
              <a:rPr lang="en-US" sz="1100" dirty="0">
                <a:latin typeface="Trebuchet MS" panose="020B0603020202020204" pitchFamily="34" charset="0"/>
              </a:rPr>
              <a:t>w</a:t>
            </a:r>
            <a:r>
              <a:rPr lang="en-US" sz="1100" dirty="0" smtClean="0">
                <a:latin typeface="Trebuchet MS" panose="020B0603020202020204" pitchFamily="34" charset="0"/>
              </a:rPr>
              <a:t>hole </a:t>
            </a:r>
            <a:r>
              <a:rPr lang="en-US" sz="1100" dirty="0">
                <a:latin typeface="Trebuchet MS" panose="020B0603020202020204" pitchFamily="34" charset="0"/>
              </a:rPr>
              <a:t>g</a:t>
            </a:r>
            <a:r>
              <a:rPr lang="en-US" sz="1100" dirty="0" smtClean="0">
                <a:latin typeface="Trebuchet MS" panose="020B0603020202020204" pitchFamily="34" charset="0"/>
              </a:rPr>
              <a:t>rain </a:t>
            </a:r>
            <a:r>
              <a:rPr lang="en-US" sz="1100" dirty="0">
                <a:latin typeface="Trebuchet MS" panose="020B0603020202020204" pitchFamily="34" charset="0"/>
              </a:rPr>
              <a:t>b</a:t>
            </a:r>
            <a:r>
              <a:rPr lang="en-US" sz="1100" dirty="0" smtClean="0">
                <a:latin typeface="Trebuchet MS" panose="020B0603020202020204" pitchFamily="34" charset="0"/>
              </a:rPr>
              <a:t>read​ </a:t>
            </a:r>
            <a:r>
              <a:rPr lang="en-US" sz="1100" dirty="0" err="1">
                <a:latin typeface="Trebuchet MS" panose="020B0603020202020204" pitchFamily="34" charset="0"/>
              </a:rPr>
              <a:t>c</a:t>
            </a:r>
            <a:r>
              <a:rPr lang="en-US" sz="1100" dirty="0" err="1" smtClean="0">
                <a:latin typeface="Trebuchet MS" panose="020B0603020202020204" pitchFamily="34" charset="0"/>
              </a:rPr>
              <a:t>rostinis</a:t>
            </a:r>
            <a:endParaRPr lang="en-US" sz="1100" dirty="0">
              <a:latin typeface="Trebuchet MS" panose="020B0603020202020204" pitchFamily="34" charset="0"/>
            </a:endParaRPr>
          </a:p>
          <a:p>
            <a:r>
              <a:rPr lang="en-US" sz="1100" dirty="0">
                <a:latin typeface="Trebuchet MS" panose="020B0603020202020204" pitchFamily="34" charset="0"/>
              </a:rPr>
              <a:t>includes orange, apple and cranberry juice </a:t>
            </a:r>
          </a:p>
          <a:p>
            <a:r>
              <a:rPr lang="en-US" sz="1100" dirty="0">
                <a:latin typeface="Trebuchet MS" panose="020B0603020202020204" pitchFamily="34" charset="0"/>
              </a:rPr>
              <a:t>locally roasted fair trade organic coffee service and Fair Trade </a:t>
            </a:r>
            <a:r>
              <a:rPr lang="en-US" sz="1100" dirty="0" err="1">
                <a:latin typeface="Trebuchet MS" panose="020B0603020202020204" pitchFamily="34" charset="0"/>
              </a:rPr>
              <a:t>Numi</a:t>
            </a:r>
            <a:r>
              <a:rPr lang="en-US" sz="1100" dirty="0">
                <a:latin typeface="Trebuchet MS" panose="020B0603020202020204" pitchFamily="34" charset="0"/>
              </a:rPr>
              <a:t> tea </a:t>
            </a:r>
            <a:r>
              <a:rPr lang="en-US" sz="1100" dirty="0" smtClean="0">
                <a:latin typeface="Trebuchet MS" panose="020B0603020202020204" pitchFamily="34" charset="0"/>
              </a:rPr>
              <a:t>service</a:t>
            </a:r>
            <a:endParaRPr lang="en-US" sz="1100" b="1" dirty="0">
              <a:latin typeface="Trebuchet MS" panose="020B0603020202020204" pitchFamily="34" charset="0"/>
            </a:endParaRPr>
          </a:p>
          <a:p>
            <a:r>
              <a:rPr lang="en-US" sz="1100" b="1" dirty="0" smtClean="0">
                <a:latin typeface="Trebuchet MS" panose="020B0603020202020204" pitchFamily="34" charset="0"/>
              </a:rPr>
              <a:t>$</a:t>
            </a:r>
            <a:r>
              <a:rPr lang="en-US" sz="1100" dirty="0" smtClean="0">
                <a:latin typeface="Trebuchet MS" panose="020B0603020202020204" pitchFamily="34" charset="0"/>
              </a:rPr>
              <a:t>12 </a:t>
            </a:r>
            <a:r>
              <a:rPr lang="en-US" sz="1100" dirty="0">
                <a:latin typeface="Trebuchet MS" panose="020B0603020202020204" pitchFamily="34" charset="0"/>
              </a:rPr>
              <a:t>per person </a:t>
            </a:r>
          </a:p>
          <a:p>
            <a:endParaRPr lang="en-US" sz="1600" dirty="0"/>
          </a:p>
          <a:p>
            <a:pPr lvl="0"/>
            <a:r>
              <a:rPr lang="en-US" sz="1100" dirty="0">
                <a:solidFill>
                  <a:prstClr val="black"/>
                </a:solidFill>
                <a:latin typeface="Trebuchet MS" panose="020B0603020202020204" pitchFamily="34" charset="0"/>
              </a:rPr>
              <a:t>• add yogurt bar with toppings - $3</a:t>
            </a:r>
          </a:p>
          <a:p>
            <a:pPr lvl="0"/>
            <a:r>
              <a:rPr lang="en-US" sz="1100" dirty="0">
                <a:solidFill>
                  <a:prstClr val="black"/>
                </a:solidFill>
                <a:latin typeface="Trebuchet MS" panose="020B0603020202020204" pitchFamily="34" charset="0"/>
              </a:rPr>
              <a:t>• add steel cut oatmeal with toppings (minimum 15 people) - $2</a:t>
            </a:r>
          </a:p>
          <a:p>
            <a:pPr lvl="0"/>
            <a:r>
              <a:rPr lang="en-US" sz="1100" dirty="0">
                <a:solidFill>
                  <a:prstClr val="black"/>
                </a:solidFill>
                <a:latin typeface="Trebuchet MS" panose="020B0603020202020204" pitchFamily="34" charset="0"/>
              </a:rPr>
              <a:t>• add scrambled eggs - $2</a:t>
            </a:r>
          </a:p>
          <a:p>
            <a:pPr lvl="0"/>
            <a:r>
              <a:rPr lang="en-US" sz="1100" dirty="0">
                <a:solidFill>
                  <a:prstClr val="black"/>
                </a:solidFill>
                <a:latin typeface="Trebuchet MS" panose="020B0603020202020204" pitchFamily="34" charset="0"/>
              </a:rPr>
              <a:t>• add buttermilk pancakes with maple syrup - $2</a:t>
            </a:r>
          </a:p>
          <a:p>
            <a:pPr lvl="0"/>
            <a:r>
              <a:rPr lang="en-US" sz="1100" dirty="0">
                <a:solidFill>
                  <a:prstClr val="black"/>
                </a:solidFill>
                <a:latin typeface="Trebuchet MS" panose="020B0603020202020204" pitchFamily="34" charset="0"/>
              </a:rPr>
              <a:t>• add vegetable quiche (minimum 8 people) - $3</a:t>
            </a:r>
          </a:p>
          <a:p>
            <a:pPr lvl="0"/>
            <a:r>
              <a:rPr lang="en-US" sz="1100" dirty="0">
                <a:solidFill>
                  <a:prstClr val="black"/>
                </a:solidFill>
                <a:latin typeface="Trebuchet MS" panose="020B0603020202020204" pitchFamily="34" charset="0"/>
              </a:rPr>
              <a:t>• add O’Brien potatoes - </a:t>
            </a:r>
            <a:r>
              <a:rPr lang="en-US" sz="1100" dirty="0" smtClean="0">
                <a:solidFill>
                  <a:prstClr val="black"/>
                </a:solidFill>
                <a:latin typeface="Trebuchet MS" panose="020B0603020202020204" pitchFamily="34" charset="0"/>
              </a:rPr>
              <a:t>$2</a:t>
            </a:r>
            <a:endParaRPr lang="en-US" sz="1100" dirty="0">
              <a:solidFill>
                <a:prstClr val="black"/>
              </a:solidFill>
              <a:latin typeface="Trebuchet MS" panose="020B0603020202020204" pitchFamily="34" charset="0"/>
            </a:endParaRPr>
          </a:p>
          <a:p>
            <a:endParaRPr lang="en-US" sz="1600" dirty="0" smtClean="0"/>
          </a:p>
          <a:p>
            <a:endParaRPr lang="en-US" sz="1600" dirty="0"/>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t="2646" r="33395"/>
          <a:stretch/>
        </p:blipFill>
        <p:spPr>
          <a:xfrm>
            <a:off x="247651" y="685799"/>
            <a:ext cx="2647949" cy="528195"/>
          </a:xfrm>
          <a:prstGeom prst="rect">
            <a:avLst/>
          </a:prstGeom>
        </p:spPr>
      </p:pic>
      <p:sp>
        <p:nvSpPr>
          <p:cNvPr id="12" name="TextBox 11"/>
          <p:cNvSpPr txBox="1"/>
          <p:nvPr/>
        </p:nvSpPr>
        <p:spPr>
          <a:xfrm>
            <a:off x="400050" y="1069200"/>
            <a:ext cx="6819900" cy="261610"/>
          </a:xfrm>
          <a:prstGeom prst="rect">
            <a:avLst/>
          </a:prstGeom>
          <a:noFill/>
        </p:spPr>
        <p:txBody>
          <a:bodyPr wrap="square" rtlCol="0">
            <a:spAutoFit/>
          </a:bodyPr>
          <a:lstStyle/>
          <a:p>
            <a:r>
              <a:rPr lang="en-US" sz="1100" dirty="0" smtClean="0">
                <a:latin typeface="Trebuchet MS" panose="020B0603020202020204" pitchFamily="34" charset="0"/>
              </a:rPr>
              <a:t>Minimum order of 10</a:t>
            </a:r>
            <a:endParaRPr lang="en-US" sz="1100" dirty="0">
              <a:latin typeface="Trebuchet MS" panose="020B0603020202020204" pitchFamily="34" charset="0"/>
            </a:endParaRPr>
          </a:p>
        </p:txBody>
      </p:sp>
      <p:sp>
        <p:nvSpPr>
          <p:cNvPr id="2" name="TextBox 1"/>
          <p:cNvSpPr txBox="1"/>
          <p:nvPr/>
        </p:nvSpPr>
        <p:spPr>
          <a:xfrm>
            <a:off x="6797842" y="9420732"/>
            <a:ext cx="517358" cy="276999"/>
          </a:xfrm>
          <a:prstGeom prst="rect">
            <a:avLst/>
          </a:prstGeom>
          <a:noFill/>
        </p:spPr>
        <p:txBody>
          <a:bodyPr wrap="square" rtlCol="0">
            <a:spAutoFit/>
          </a:bodyPr>
          <a:lstStyle/>
          <a:p>
            <a:pPr algn="ctr"/>
            <a:r>
              <a:rPr lang="en-US" sz="1200" dirty="0">
                <a:latin typeface="Trebuchet MS" panose="020B0603020202020204" pitchFamily="34" charset="0"/>
              </a:rPr>
              <a:t>2</a:t>
            </a:r>
          </a:p>
        </p:txBody>
      </p:sp>
    </p:spTree>
    <p:extLst>
      <p:ext uri="{BB962C8B-B14F-4D97-AF65-F5344CB8AC3E}">
        <p14:creationId xmlns:p14="http://schemas.microsoft.com/office/powerpoint/2010/main" val="15413742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5374</TotalTime>
  <Words>4732</Words>
  <Application>Microsoft Office PowerPoint</Application>
  <PresentationFormat>Custom</PresentationFormat>
  <Paragraphs>699</Paragraphs>
  <Slides>21</Slides>
  <Notes>21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Agenda</vt:lpstr>
      <vt:lpstr>Agenda MediumUltraCondensed</vt:lpstr>
      <vt:lpstr>Arial</vt:lpstr>
      <vt:lpstr>Calibri</vt:lpstr>
      <vt:lpstr>Calibri Light</vt:lpstr>
      <vt:lpstr>Gill Sans MT Ext Condensed Bold</vt:lpstr>
      <vt:lpstr>Times New Roman</vt:lpstr>
      <vt:lpstr>Trebuchet MS</vt:lpstr>
      <vt:lpstr>Wingdings 3</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Compass Group, NAD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Fox</dc:creator>
  <cp:lastModifiedBy>John Kehoe</cp:lastModifiedBy>
  <cp:revision>266</cp:revision>
  <cp:lastPrinted>2023-08-09T13:43:35Z</cp:lastPrinted>
  <dcterms:created xsi:type="dcterms:W3CDTF">2017-06-14T15:04:16Z</dcterms:created>
  <dcterms:modified xsi:type="dcterms:W3CDTF">2024-04-01T18:40:09Z</dcterms:modified>
</cp:coreProperties>
</file>